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715000" type="screen16x10"/>
  <p:notesSz cx="6797675" cy="9926638"/>
  <p:embeddedFontLst>
    <p:embeddedFont>
      <p:font typeface="Quattrocento Sans" panose="020B0502050000020003"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2D200454-40CA-4A62-9FC3-DE9A4176ACB9}">
      <p15:notesGuideLst xmlns:p15="http://schemas.microsoft.com/office/powerpoint/2012/main">
        <p15:guide id="1" orient="horz" pos="3126">
          <p15:clr>
            <a:srgbClr val="A4A3A4"/>
          </p15:clr>
        </p15:guide>
        <p15:guide id="2" pos="2141">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glH0e+84ZlAuNTUd2/E9RKlxOp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D1244D-C7E3-4F1F-AE56-66657371A562}">
  <a:tblStyle styleId="{A1D1244D-C7E3-4F1F-AE56-66657371A56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176" y="84"/>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45659" cy="4980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1"/>
            <a:ext cx="2945659" cy="498056"/>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4"/>
            <a:ext cx="2945659" cy="49805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latin typeface="Arial"/>
              <a:ea typeface="Arial"/>
              <a:cs typeface="Arial"/>
              <a:sym typeface="Arial"/>
            </a:endParaRPr>
          </a:p>
        </p:txBody>
      </p:sp>
      <p:sp>
        <p:nvSpPr>
          <p:cNvPr id="57" name="Google Shape;57;p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r>
              <a:rPr lang="es-ES" sz="1200">
                <a:latin typeface="Quattrocento Sans"/>
                <a:ea typeface="Quattrocento Sans"/>
                <a:cs typeface="Quattrocento Sans"/>
                <a:sym typeface="Quattrocento Sans"/>
              </a:rPr>
              <a:t>La fase de análisis es donde se empieza a dar forma al proyecto, definiendo el </a:t>
            </a:r>
            <a:r>
              <a:rPr lang="es-ES">
                <a:latin typeface="Quattrocento Sans"/>
                <a:ea typeface="Quattrocento Sans"/>
                <a:cs typeface="Quattrocento Sans"/>
                <a:sym typeface="Quattrocento Sans"/>
              </a:rPr>
              <a:t>“</a:t>
            </a:r>
            <a:r>
              <a:rPr lang="es-ES" sz="1200">
                <a:latin typeface="Quattrocento Sans"/>
                <a:ea typeface="Quattrocento Sans"/>
                <a:cs typeface="Quattrocento Sans"/>
                <a:sym typeface="Quattrocento Sans"/>
              </a:rPr>
              <a:t>qué</a:t>
            </a:r>
            <a:r>
              <a:rPr lang="es-ES">
                <a:latin typeface="Quattrocento Sans"/>
                <a:ea typeface="Quattrocento Sans"/>
                <a:cs typeface="Quattrocento Sans"/>
                <a:sym typeface="Quattrocento Sans"/>
              </a:rPr>
              <a:t>”</a:t>
            </a:r>
            <a:r>
              <a:rPr lang="es-ES" sz="1200">
                <a:latin typeface="Quattrocento Sans"/>
                <a:ea typeface="Quattrocento Sans"/>
                <a:cs typeface="Quattrocento Sans"/>
                <a:sym typeface="Quattrocento Sans"/>
              </a:rPr>
              <a:t> de una manera que sea comprensible tanto para el equipo técnico como para los stakeholders. Es como pasar de un boceto a un plano más detallado.</a:t>
            </a:r>
            <a:endParaRPr>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135" name="Google Shape;135;p1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1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143" name="Google Shape;143;p1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1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Sirven de guía tanto para el equipo de desarrollo como para los stakeholders durante todo el ciclo de vida del proyecto.</a:t>
            </a:r>
            <a:endParaRPr>
              <a:latin typeface="Calibri"/>
              <a:ea typeface="Calibri"/>
              <a:cs typeface="Calibri"/>
              <a:sym typeface="Calibri"/>
            </a:endParaRPr>
          </a:p>
        </p:txBody>
      </p:sp>
      <p:sp>
        <p:nvSpPr>
          <p:cNvPr id="150" name="Google Shape;150;p1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La documentación es una de las etapas más subestimadas pero críticas del desarrollo de software. Algunas personas la ven como una tarea burocrática, pero en realidad es una “póliza de seguro” que ayuda a mantener al equipo alineado y sirve como referencia para futuras etapas del proyecto o incluso para otros proyectos.</a:t>
            </a:r>
            <a:endParaRPr>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159" name="Google Shape;159;p1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1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167" name="Google Shape;167;p1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174" name="Google Shape;174;p1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La validación es como el “control de calidad” de la Ingeniería de Requisitos. Saltarse esta fase o hacerla de manera apresurada puede llevar a costosos errores más adelante en el proyecto.</a:t>
            </a:r>
            <a:endParaRPr>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182" name="Google Shape;182;p1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190" name="Google Shape;190;p1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197" name="Google Shape;197;p1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La gestión de requisitos es como el sistema nervioso de un proyecto de desarrollo de software. Permite que la información fluya correctamente entre todas las partes, asegura que el proyecto se mantenga alineado con las necesidades reales, y proporciona mecanismos para adaptarse a cambios y a nuevas informaciones. Es una tarea que requiere una gran atención al detalle, pero su buen manejo puede marcar la diferencia entre el éxito y el fracaso del proyecto.</a:t>
            </a:r>
            <a:endParaRPr/>
          </a:p>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206" name="Google Shape;206;p1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69" name="Google Shape;69;p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2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214" name="Google Shape;214;p2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2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latin typeface="Arial"/>
              <a:ea typeface="Arial"/>
              <a:cs typeface="Arial"/>
              <a:sym typeface="Arial"/>
            </a:endParaRPr>
          </a:p>
          <a:p>
            <a:pPr marL="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221" name="Google Shape;221;p2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s-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2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Las técnicas de elicitación son fundamentales para cualquier proyecto exitoso. A menudo, el fracaso de proyectos de software se atribuye a requisitos mal definidos o incompletos. Por eso, invertir tiempo y recursos en la elicitación es crucial para el éxito a largo plazo del proyecto. Sin un entendimiento claro de los requisitos, todo el proyecto puede ir en una dirección equivocada, desperdiciando tiempo y recursos.</a:t>
            </a:r>
            <a:endParaRPr/>
          </a:p>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228" name="Google Shape;228;p2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2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237" name="Google Shape;237;p2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2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246" name="Google Shape;246;p2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2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255" name="Google Shape;255;p2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2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264" name="Google Shape;264;p2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2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273" name="Google Shape;273;p2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2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282" name="Google Shape;282;p2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2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291" name="Google Shape;291;p2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latin typeface="Arial"/>
              <a:ea typeface="Arial"/>
              <a:cs typeface="Arial"/>
              <a:sym typeface="Arial"/>
            </a:endParaRPr>
          </a:p>
          <a:p>
            <a:pPr marL="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76" name="Google Shape;76;p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s-E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3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00" name="Google Shape;300;p3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3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09" name="Google Shape;309;p3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3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18" name="Google Shape;318;p3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3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latin typeface="Arial"/>
              <a:ea typeface="Arial"/>
              <a:cs typeface="Arial"/>
              <a:sym typeface="Arial"/>
            </a:endParaRPr>
          </a:p>
          <a:p>
            <a:pPr marL="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327" name="Google Shape;327;p3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s-E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3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34" name="Google Shape;334;p3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3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43" name="Google Shape;343;p3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3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52" name="Google Shape;352;p3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3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61" name="Google Shape;361;p3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3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70" name="Google Shape;370;p3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3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79" name="Google Shape;379;p3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83" name="Google Shape;83;p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4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88" name="Google Shape;388;p4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4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97" name="Google Shape;397;p4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406" name="Google Shape;406;p4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4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415" name="Google Shape;415;p4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4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424" name="Google Shape;424;p4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4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4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433" name="Google Shape;433;p4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4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442" name="Google Shape;442;p4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4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4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451" name="Google Shape;451;p4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4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460" name="Google Shape;460;p4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4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4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469" name="Google Shape;469;p4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92" name="Google Shape;92;p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5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5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478" name="Google Shape;478;p5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5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487" name="Google Shape;487;p5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5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228600" lvl="0" indent="-152400" algn="l" rtl="0">
              <a:spcBef>
                <a:spcPts val="0"/>
              </a:spcBef>
              <a:spcAft>
                <a:spcPts val="0"/>
              </a:spcAft>
              <a:buClr>
                <a:schemeClr val="dk1"/>
              </a:buClr>
              <a:buSzPts val="1200"/>
              <a:buFont typeface="Calibri"/>
              <a:buNone/>
            </a:pPr>
            <a:endParaRPr sz="1200" b="0">
              <a:latin typeface="Arial"/>
              <a:ea typeface="Arial"/>
              <a:cs typeface="Arial"/>
              <a:sym typeface="Arial"/>
            </a:endParaRPr>
          </a:p>
        </p:txBody>
      </p:sp>
      <p:sp>
        <p:nvSpPr>
          <p:cNvPr id="496" name="Google Shape;496;p5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s-E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5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3" indent="0" algn="l" rtl="0">
              <a:lnSpc>
                <a:spcPct val="100000"/>
              </a:lnSpc>
              <a:spcBef>
                <a:spcPts val="0"/>
              </a:spcBef>
              <a:spcAft>
                <a:spcPts val="0"/>
              </a:spcAft>
              <a:buClr>
                <a:schemeClr val="dk1"/>
              </a:buClr>
              <a:buSzPts val="1200"/>
              <a:buFont typeface="Arial"/>
              <a:buNone/>
            </a:pPr>
            <a:r>
              <a:rPr lang="es-ES" sz="1200">
                <a:solidFill>
                  <a:schemeClr val="dk1"/>
                </a:solidFill>
                <a:latin typeface="Arial"/>
                <a:ea typeface="Arial"/>
                <a:cs typeface="Arial"/>
                <a:sym typeface="Arial"/>
              </a:rPr>
              <a:t> </a:t>
            </a:r>
            <a:endParaRPr/>
          </a:p>
          <a:p>
            <a:pPr marL="0" lvl="0" indent="0" algn="l" rtl="0">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504" name="Google Shape;504;p5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s-ES"/>
              <a:t>53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Fallar en la etapa de elicitación puede llevar a problemas serios en etapas posteriores del proyecto. Si no entiendes bien lo que los usuarios necesitan, puedes acabar construyendo el sistema equivocado.</a:t>
            </a:r>
            <a:endParaRPr/>
          </a:p>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102" name="Google Shape;102;p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111" name="Google Shape;111;p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119" name="Google Shape;119;p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Aquí se separa el grano de la paja: descubres qué es realmente relevante y cómo deben priorizarse los distintos requisitos.</a:t>
            </a:r>
            <a:endParaRPr>
              <a:latin typeface="Calibri"/>
              <a:ea typeface="Calibri"/>
              <a:cs typeface="Calibri"/>
              <a:sym typeface="Calibri"/>
            </a:endParaRPr>
          </a:p>
        </p:txBody>
      </p:sp>
      <p:sp>
        <p:nvSpPr>
          <p:cNvPr id="126" name="Google Shape;126;p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apo_Subtema">
  <p:cSld name="Diapo_Subtema">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64"/>
          <p:cNvSpPr txBox="1">
            <a:spLocks noGrp="1"/>
          </p:cNvSpPr>
          <p:nvPr>
            <p:ph type="body" idx="1"/>
          </p:nvPr>
        </p:nvSpPr>
        <p:spPr>
          <a:xfrm>
            <a:off x="468314" y="3714841"/>
            <a:ext cx="5543549" cy="810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85000"/>
              </a:lnSpc>
              <a:spcBef>
                <a:spcPts val="0"/>
              </a:spcBef>
              <a:spcAft>
                <a:spcPts val="0"/>
              </a:spcAft>
              <a:buClr>
                <a:schemeClr val="lt1"/>
              </a:buClr>
              <a:buSzPts val="2800"/>
              <a:buFont typeface="Arial"/>
              <a:buNone/>
              <a:defRPr sz="2800" b="1" i="0" u="none" strike="noStrike" cap="none">
                <a:solidFill>
                  <a:schemeClr val="lt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95">
          <p15:clr>
            <a:srgbClr val="FBAE40"/>
          </p15:clr>
        </p15:guide>
        <p15:guide id="2" pos="378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_Conclusiones">
  <p:cSld name="Diapo_Conclusiones">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65"/>
          <p:cNvSpPr/>
          <p:nvPr/>
        </p:nvSpPr>
        <p:spPr>
          <a:xfrm>
            <a:off x="503238" y="997483"/>
            <a:ext cx="1945800" cy="2492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620"/>
              <a:buFont typeface="Calibri"/>
              <a:buNone/>
            </a:pPr>
            <a:r>
              <a:rPr lang="es-ES" sz="1620" b="1" i="0" u="none" strike="noStrike" cap="none">
                <a:solidFill>
                  <a:srgbClr val="FFFFFF"/>
                </a:solidFill>
                <a:latin typeface="Calibri"/>
                <a:ea typeface="Calibri"/>
                <a:cs typeface="Calibri"/>
                <a:sym typeface="Calibri"/>
              </a:rPr>
              <a:t>CONCLUSIONES</a:t>
            </a:r>
            <a:endParaRPr/>
          </a:p>
        </p:txBody>
      </p:sp>
      <p:pic>
        <p:nvPicPr>
          <p:cNvPr id="48" name="Google Shape;48;p65"/>
          <p:cNvPicPr preferRelativeResize="0"/>
          <p:nvPr/>
        </p:nvPicPr>
        <p:blipFill rotWithShape="1">
          <a:blip r:embed="rId3">
            <a:alphaModFix/>
          </a:blip>
          <a:srcRect/>
          <a:stretch/>
        </p:blipFill>
        <p:spPr>
          <a:xfrm>
            <a:off x="503239" y="573356"/>
            <a:ext cx="424127" cy="424127"/>
          </a:xfrm>
          <a:prstGeom prst="rect">
            <a:avLst/>
          </a:prstGeom>
          <a:noFill/>
          <a:ln>
            <a:noFill/>
          </a:ln>
        </p:spPr>
      </p:pic>
      <p:sp>
        <p:nvSpPr>
          <p:cNvPr id="49" name="Google Shape;49;p65"/>
          <p:cNvSpPr txBox="1">
            <a:spLocks noGrp="1"/>
          </p:cNvSpPr>
          <p:nvPr>
            <p:ph type="body" idx="1"/>
          </p:nvPr>
        </p:nvSpPr>
        <p:spPr>
          <a:xfrm>
            <a:off x="927366" y="1670909"/>
            <a:ext cx="7713398" cy="3526566"/>
          </a:xfrm>
          <a:prstGeom prst="rect">
            <a:avLst/>
          </a:prstGeom>
          <a:noFill/>
          <a:ln>
            <a:noFill/>
          </a:ln>
        </p:spPr>
        <p:txBody>
          <a:bodyPr spcFirstLastPara="1" wrap="square" lIns="0" tIns="0" rIns="0" bIns="0" anchor="t" anchorCtr="0">
            <a:noAutofit/>
          </a:bodyPr>
          <a:lstStyle>
            <a:lvl1pPr marL="457200" marR="0" lvl="0" indent="-342900" algn="just" rtl="0">
              <a:lnSpc>
                <a:spcPct val="85000"/>
              </a:lnSpc>
              <a:spcBef>
                <a:spcPts val="0"/>
              </a:spcBef>
              <a:spcAft>
                <a:spcPts val="0"/>
              </a:spcAft>
              <a:buClr>
                <a:schemeClr val="lt1"/>
              </a:buClr>
              <a:buSzPts val="1800"/>
              <a:buFont typeface="Calibri"/>
              <a:buAutoNum type="arabicPeriod"/>
              <a:defRPr sz="1800" b="0" i="0" u="none" strike="noStrike" cap="none">
                <a:solidFill>
                  <a:schemeClr val="lt1"/>
                </a:solidFill>
                <a:latin typeface="Calibri"/>
                <a:ea typeface="Calibri"/>
                <a:cs typeface="Calibri"/>
                <a:sym typeface="Calibri"/>
              </a:defRPr>
            </a:lvl1pPr>
            <a:lvl2pPr marL="914400" marR="0" lvl="1" indent="-406400" algn="l" rtl="0">
              <a:spcBef>
                <a:spcPts val="12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10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_Bibliografía">
  <p:cSld name="Diapo_Bibliografía">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66"/>
          <p:cNvSpPr/>
          <p:nvPr/>
        </p:nvSpPr>
        <p:spPr>
          <a:xfrm>
            <a:off x="503238" y="997483"/>
            <a:ext cx="1945800" cy="2492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620"/>
              <a:buFont typeface="Calibri"/>
              <a:buNone/>
            </a:pPr>
            <a:r>
              <a:rPr lang="es-ES" sz="1620" b="1" i="0" u="none" strike="noStrike" cap="none">
                <a:solidFill>
                  <a:srgbClr val="FFFFFF"/>
                </a:solidFill>
                <a:latin typeface="Calibri"/>
                <a:ea typeface="Calibri"/>
                <a:cs typeface="Calibri"/>
                <a:sym typeface="Calibri"/>
              </a:rPr>
              <a:t>BIBLIOGRAFÍA</a:t>
            </a:r>
            <a:endParaRPr/>
          </a:p>
        </p:txBody>
      </p:sp>
      <p:pic>
        <p:nvPicPr>
          <p:cNvPr id="52" name="Google Shape;52;p66"/>
          <p:cNvPicPr preferRelativeResize="0"/>
          <p:nvPr/>
        </p:nvPicPr>
        <p:blipFill rotWithShape="1">
          <a:blip r:embed="rId3">
            <a:alphaModFix/>
          </a:blip>
          <a:srcRect/>
          <a:stretch/>
        </p:blipFill>
        <p:spPr>
          <a:xfrm>
            <a:off x="503239" y="573356"/>
            <a:ext cx="424127" cy="424127"/>
          </a:xfrm>
          <a:prstGeom prst="rect">
            <a:avLst/>
          </a:prstGeom>
          <a:noFill/>
          <a:ln>
            <a:noFill/>
          </a:ln>
        </p:spPr>
      </p:pic>
      <p:sp>
        <p:nvSpPr>
          <p:cNvPr id="53" name="Google Shape;53;p66"/>
          <p:cNvSpPr txBox="1">
            <a:spLocks noGrp="1"/>
          </p:cNvSpPr>
          <p:nvPr>
            <p:ph type="body" idx="1"/>
          </p:nvPr>
        </p:nvSpPr>
        <p:spPr>
          <a:xfrm>
            <a:off x="927366" y="1670049"/>
            <a:ext cx="7713398" cy="3527425"/>
          </a:xfrm>
          <a:prstGeom prst="rect">
            <a:avLst/>
          </a:prstGeom>
          <a:noFill/>
          <a:ln>
            <a:noFill/>
          </a:ln>
        </p:spPr>
        <p:txBody>
          <a:bodyPr spcFirstLastPara="1" wrap="square" lIns="0" tIns="0" rIns="0" bIns="0" anchor="t" anchorCtr="0">
            <a:noAutofit/>
          </a:bodyPr>
          <a:lstStyle>
            <a:lvl1pPr marL="457200" marR="0" lvl="0" indent="-342900" algn="just" rtl="0">
              <a:lnSpc>
                <a:spcPct val="85000"/>
              </a:lnSpc>
              <a:spcBef>
                <a:spcPts val="0"/>
              </a:spcBef>
              <a:spcAft>
                <a:spcPts val="0"/>
              </a:spcAft>
              <a:buClr>
                <a:schemeClr val="lt1"/>
              </a:buClr>
              <a:buSzPts val="1800"/>
              <a:buFont typeface="Noto Sans Symbols"/>
              <a:buChar char="▪"/>
              <a:defRPr sz="1800" b="0" i="0" u="none" strike="noStrike" cap="none">
                <a:solidFill>
                  <a:schemeClr val="lt1"/>
                </a:solidFill>
                <a:latin typeface="Calibri"/>
                <a:ea typeface="Calibri"/>
                <a:cs typeface="Calibri"/>
                <a:sym typeface="Calibri"/>
              </a:defRPr>
            </a:lvl1pPr>
            <a:lvl2pPr marL="914400" marR="0" lvl="1" indent="-406400" algn="l" rtl="0">
              <a:spcBef>
                <a:spcPts val="12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10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_Subtema con Imagen Horizontal">
  <p:cSld name="1_Diapo_Subtema con Imagen Horizontal">
    <p:spTree>
      <p:nvGrpSpPr>
        <p:cNvPr id="1" name="Shape 15"/>
        <p:cNvGrpSpPr/>
        <p:nvPr/>
      </p:nvGrpSpPr>
      <p:grpSpPr>
        <a:xfrm>
          <a:off x="0" y="0"/>
          <a:ext cx="0" cy="0"/>
          <a:chOff x="0" y="0"/>
          <a:chExt cx="0" cy="0"/>
        </a:xfrm>
      </p:grpSpPr>
      <p:sp>
        <p:nvSpPr>
          <p:cNvPr id="16" name="Google Shape;16;p56"/>
          <p:cNvSpPr>
            <a:spLocks noGrp="1"/>
          </p:cNvSpPr>
          <p:nvPr>
            <p:ph type="pic" idx="2"/>
          </p:nvPr>
        </p:nvSpPr>
        <p:spPr>
          <a:xfrm>
            <a:off x="475687" y="2877477"/>
            <a:ext cx="8207375" cy="2394000"/>
          </a:xfrm>
          <a:prstGeom prst="rect">
            <a:avLst/>
          </a:prstGeom>
          <a:noFill/>
          <a:ln>
            <a:noFill/>
          </a:ln>
        </p:spPr>
      </p:sp>
      <p:sp>
        <p:nvSpPr>
          <p:cNvPr id="17" name="Google Shape;17;p56"/>
          <p:cNvSpPr txBox="1">
            <a:spLocks noGrp="1"/>
          </p:cNvSpPr>
          <p:nvPr>
            <p:ph type="body" idx="1"/>
          </p:nvPr>
        </p:nvSpPr>
        <p:spPr>
          <a:xfrm>
            <a:off x="475687" y="804863"/>
            <a:ext cx="8207375" cy="354012"/>
          </a:xfrm>
          <a:prstGeom prst="rect">
            <a:avLst/>
          </a:prstGeom>
          <a:noFill/>
          <a:ln>
            <a:noFill/>
          </a:ln>
        </p:spPr>
        <p:txBody>
          <a:bodyPr spcFirstLastPara="1" wrap="square" lIns="72000" tIns="36000" rIns="72000" bIns="36000" anchor="ctr" anchorCtr="0">
            <a:noAutofit/>
          </a:bodyPr>
          <a:lstStyle>
            <a:lvl1pPr marL="457200" marR="0" lvl="0" indent="-228600" algn="l" rtl="0">
              <a:lnSpc>
                <a:spcPct val="85000"/>
              </a:lnSpc>
              <a:spcBef>
                <a:spcPts val="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56"/>
          <p:cNvSpPr txBox="1">
            <a:spLocks noGrp="1"/>
          </p:cNvSpPr>
          <p:nvPr>
            <p:ph type="body" idx="3"/>
          </p:nvPr>
        </p:nvSpPr>
        <p:spPr>
          <a:xfrm>
            <a:off x="475687" y="277813"/>
            <a:ext cx="8207375" cy="354012"/>
          </a:xfrm>
          <a:prstGeom prst="rect">
            <a:avLst/>
          </a:prstGeom>
          <a:noFill/>
          <a:ln>
            <a:noFill/>
          </a:ln>
        </p:spPr>
        <p:txBody>
          <a:bodyPr spcFirstLastPara="1" wrap="square" lIns="72000" tIns="36000" rIns="72000" bIns="36000" anchor="t" anchorCtr="0">
            <a:noAutofit/>
          </a:bodyPr>
          <a:lstStyle>
            <a:lvl1pPr marL="457200" marR="0" lvl="0" indent="-228600" algn="l" rtl="0">
              <a:spcBef>
                <a:spcPts val="360"/>
              </a:spcBef>
              <a:spcAft>
                <a:spcPts val="0"/>
              </a:spcAft>
              <a:buClr>
                <a:srgbClr val="1F85A6"/>
              </a:buClr>
              <a:buSzPts val="1800"/>
              <a:buFont typeface="Arial"/>
              <a:buNone/>
              <a:defRPr sz="1800" b="1" i="0" u="none" strike="noStrike" cap="none">
                <a:solidFill>
                  <a:srgbClr val="1F85A6"/>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Google Shape;19;p56"/>
          <p:cNvSpPr txBox="1">
            <a:spLocks noGrp="1"/>
          </p:cNvSpPr>
          <p:nvPr>
            <p:ph type="body" idx="4"/>
          </p:nvPr>
        </p:nvSpPr>
        <p:spPr>
          <a:xfrm>
            <a:off x="475687" y="1169422"/>
            <a:ext cx="8200800" cy="1692000"/>
          </a:xfrm>
          <a:prstGeom prst="rect">
            <a:avLst/>
          </a:prstGeom>
          <a:noFill/>
          <a:ln>
            <a:noFill/>
          </a:ln>
        </p:spPr>
        <p:txBody>
          <a:bodyPr spcFirstLastPara="1" wrap="square" lIns="91425" tIns="45700" rIns="91425" bIns="45700" anchor="t" anchorCtr="0">
            <a:noAutofit/>
          </a:bodyPr>
          <a:lstStyle>
            <a:lvl1pPr marL="457200" marR="0" lvl="0" indent="-304800" algn="just" rtl="0">
              <a:spcBef>
                <a:spcPts val="0"/>
              </a:spcBef>
              <a:spcAft>
                <a:spcPts val="0"/>
              </a:spcAft>
              <a:buClr>
                <a:schemeClr val="dk1"/>
              </a:buClr>
              <a:buSzPts val="1200"/>
              <a:buFont typeface="Noto Sans Symbols"/>
              <a:buChar char="❑"/>
              <a:defRPr sz="1600" b="0" i="0" u="none" strike="noStrike" cap="none">
                <a:solidFill>
                  <a:schemeClr val="dk1"/>
                </a:solidFill>
                <a:latin typeface="Calibri"/>
                <a:ea typeface="Calibri"/>
                <a:cs typeface="Calibri"/>
                <a:sym typeface="Calibri"/>
              </a:defRPr>
            </a:lvl1pPr>
            <a:lvl2pPr marL="914400" marR="0" lvl="1" indent="-330200" algn="just" rtl="0">
              <a:spcBef>
                <a:spcPts val="1200"/>
              </a:spcBef>
              <a:spcAft>
                <a:spcPts val="0"/>
              </a:spcAft>
              <a:buClr>
                <a:schemeClr val="dk1"/>
              </a:buClr>
              <a:buSzPts val="1600"/>
              <a:buFont typeface="Delius"/>
              <a:buChar char="→"/>
              <a:defRPr sz="1600" b="0" i="0" u="none" strike="noStrike" cap="none">
                <a:solidFill>
                  <a:schemeClr val="dk1"/>
                </a:solidFill>
                <a:latin typeface="Calibri"/>
                <a:ea typeface="Calibri"/>
                <a:cs typeface="Calibri"/>
                <a:sym typeface="Calibri"/>
              </a:defRPr>
            </a:lvl2pPr>
            <a:lvl3pPr marL="1371600" marR="0" lvl="2" indent="-330200" algn="just" rtl="0">
              <a:spcBef>
                <a:spcPts val="12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3pPr>
            <a:lvl4pPr marL="1828800" marR="0" lvl="3" indent="-330200" algn="l" rtl="0">
              <a:spcBef>
                <a:spcPts val="12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_Subtema con Imagen Horizontal">
  <p:cSld name="Diapo_Subtema con Imagen Horizontal">
    <p:spTree>
      <p:nvGrpSpPr>
        <p:cNvPr id="1" name="Shape 21"/>
        <p:cNvGrpSpPr/>
        <p:nvPr/>
      </p:nvGrpSpPr>
      <p:grpSpPr>
        <a:xfrm>
          <a:off x="0" y="0"/>
          <a:ext cx="0" cy="0"/>
          <a:chOff x="0" y="0"/>
          <a:chExt cx="0" cy="0"/>
        </a:xfrm>
      </p:grpSpPr>
      <p:sp>
        <p:nvSpPr>
          <p:cNvPr id="22" name="Google Shape;22;p58"/>
          <p:cNvSpPr>
            <a:spLocks noGrp="1"/>
          </p:cNvSpPr>
          <p:nvPr>
            <p:ph type="pic" idx="2"/>
          </p:nvPr>
        </p:nvSpPr>
        <p:spPr>
          <a:xfrm>
            <a:off x="475687" y="2877477"/>
            <a:ext cx="8207375" cy="2394000"/>
          </a:xfrm>
          <a:prstGeom prst="rect">
            <a:avLst/>
          </a:prstGeom>
          <a:noFill/>
          <a:ln>
            <a:noFill/>
          </a:ln>
        </p:spPr>
      </p:sp>
      <p:sp>
        <p:nvSpPr>
          <p:cNvPr id="23" name="Google Shape;23;p58"/>
          <p:cNvSpPr txBox="1">
            <a:spLocks noGrp="1"/>
          </p:cNvSpPr>
          <p:nvPr>
            <p:ph type="body" idx="1"/>
          </p:nvPr>
        </p:nvSpPr>
        <p:spPr>
          <a:xfrm>
            <a:off x="475687" y="804863"/>
            <a:ext cx="8207375" cy="354012"/>
          </a:xfrm>
          <a:prstGeom prst="rect">
            <a:avLst/>
          </a:prstGeom>
          <a:noFill/>
          <a:ln>
            <a:noFill/>
          </a:ln>
        </p:spPr>
        <p:txBody>
          <a:bodyPr spcFirstLastPara="1" wrap="square" lIns="72000" tIns="36000" rIns="72000" bIns="36000" anchor="ctr" anchorCtr="0">
            <a:noAutofit/>
          </a:bodyPr>
          <a:lstStyle>
            <a:lvl1pPr marL="457200" marR="0" lvl="0" indent="-228600" algn="l" rtl="0">
              <a:lnSpc>
                <a:spcPct val="85000"/>
              </a:lnSpc>
              <a:spcBef>
                <a:spcPts val="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58"/>
          <p:cNvSpPr txBox="1">
            <a:spLocks noGrp="1"/>
          </p:cNvSpPr>
          <p:nvPr>
            <p:ph type="body" idx="3"/>
          </p:nvPr>
        </p:nvSpPr>
        <p:spPr>
          <a:xfrm>
            <a:off x="475687" y="277813"/>
            <a:ext cx="8207375" cy="354012"/>
          </a:xfrm>
          <a:prstGeom prst="rect">
            <a:avLst/>
          </a:prstGeom>
          <a:noFill/>
          <a:ln>
            <a:noFill/>
          </a:ln>
        </p:spPr>
        <p:txBody>
          <a:bodyPr spcFirstLastPara="1" wrap="square" lIns="72000" tIns="36000" rIns="72000" bIns="36000" anchor="t" anchorCtr="0">
            <a:noAutofit/>
          </a:bodyPr>
          <a:lstStyle>
            <a:lvl1pPr marL="457200" marR="0" lvl="0" indent="-228600" algn="l" rtl="0">
              <a:spcBef>
                <a:spcPts val="360"/>
              </a:spcBef>
              <a:spcAft>
                <a:spcPts val="0"/>
              </a:spcAft>
              <a:buClr>
                <a:srgbClr val="1F85A6"/>
              </a:buClr>
              <a:buSzPts val="1800"/>
              <a:buFont typeface="Arial"/>
              <a:buNone/>
              <a:defRPr sz="1800" b="1" i="0" u="none" strike="noStrike" cap="none">
                <a:solidFill>
                  <a:srgbClr val="1F85A6"/>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58"/>
          <p:cNvSpPr txBox="1">
            <a:spLocks noGrp="1"/>
          </p:cNvSpPr>
          <p:nvPr>
            <p:ph type="body" idx="4"/>
          </p:nvPr>
        </p:nvSpPr>
        <p:spPr>
          <a:xfrm>
            <a:off x="475687" y="1169422"/>
            <a:ext cx="8200800" cy="1692000"/>
          </a:xfrm>
          <a:prstGeom prst="rect">
            <a:avLst/>
          </a:prstGeom>
          <a:noFill/>
          <a:ln>
            <a:noFill/>
          </a:ln>
        </p:spPr>
        <p:txBody>
          <a:bodyPr spcFirstLastPara="1" wrap="square" lIns="91425" tIns="45700" rIns="91425" bIns="45700" anchor="t" anchorCtr="0">
            <a:noAutofit/>
          </a:bodyPr>
          <a:lstStyle>
            <a:lvl1pPr marL="457200" marR="0" lvl="0" indent="-304800" algn="just" rtl="0">
              <a:spcBef>
                <a:spcPts val="0"/>
              </a:spcBef>
              <a:spcAft>
                <a:spcPts val="0"/>
              </a:spcAft>
              <a:buClr>
                <a:schemeClr val="dk1"/>
              </a:buClr>
              <a:buSzPts val="1200"/>
              <a:buFont typeface="Noto Sans Symbols"/>
              <a:buChar char="❑"/>
              <a:defRPr sz="1600" b="0" i="0" u="none" strike="noStrike" cap="none">
                <a:solidFill>
                  <a:schemeClr val="dk1"/>
                </a:solidFill>
                <a:latin typeface="Calibri"/>
                <a:ea typeface="Calibri"/>
                <a:cs typeface="Calibri"/>
                <a:sym typeface="Calibri"/>
              </a:defRPr>
            </a:lvl1pPr>
            <a:lvl2pPr marL="914400" marR="0" lvl="1" indent="-330200" algn="just" rtl="0">
              <a:spcBef>
                <a:spcPts val="1200"/>
              </a:spcBef>
              <a:spcAft>
                <a:spcPts val="0"/>
              </a:spcAft>
              <a:buClr>
                <a:schemeClr val="dk1"/>
              </a:buClr>
              <a:buSzPts val="1600"/>
              <a:buFont typeface="Delius"/>
              <a:buChar char="→"/>
              <a:defRPr sz="1600" b="0" i="0" u="none" strike="noStrike" cap="none">
                <a:solidFill>
                  <a:schemeClr val="dk1"/>
                </a:solidFill>
                <a:latin typeface="Calibri"/>
                <a:ea typeface="Calibri"/>
                <a:cs typeface="Calibri"/>
                <a:sym typeface="Calibri"/>
              </a:defRPr>
            </a:lvl2pPr>
            <a:lvl3pPr marL="1371600" marR="0" lvl="2" indent="-330200" algn="just" rtl="0">
              <a:spcBef>
                <a:spcPts val="12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3pPr>
            <a:lvl4pPr marL="1828800" marR="0" lvl="3" indent="-330200" algn="l" rtl="0">
              <a:spcBef>
                <a:spcPts val="12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_Subtema con Imagen Vertical">
  <p:cSld name="Diapo_Subtema con Imagen Vertical">
    <p:spTree>
      <p:nvGrpSpPr>
        <p:cNvPr id="1" name="Shape 26"/>
        <p:cNvGrpSpPr/>
        <p:nvPr/>
      </p:nvGrpSpPr>
      <p:grpSpPr>
        <a:xfrm>
          <a:off x="0" y="0"/>
          <a:ext cx="0" cy="0"/>
          <a:chOff x="0" y="0"/>
          <a:chExt cx="0" cy="0"/>
        </a:xfrm>
      </p:grpSpPr>
      <p:sp>
        <p:nvSpPr>
          <p:cNvPr id="27" name="Google Shape;27;p59"/>
          <p:cNvSpPr>
            <a:spLocks noGrp="1"/>
          </p:cNvSpPr>
          <p:nvPr>
            <p:ph type="pic" idx="2"/>
          </p:nvPr>
        </p:nvSpPr>
        <p:spPr>
          <a:xfrm>
            <a:off x="4572000" y="804863"/>
            <a:ext cx="4103688" cy="4463362"/>
          </a:xfrm>
          <a:prstGeom prst="rect">
            <a:avLst/>
          </a:prstGeom>
          <a:noFill/>
          <a:ln>
            <a:noFill/>
          </a:ln>
        </p:spPr>
      </p:sp>
      <p:sp>
        <p:nvSpPr>
          <p:cNvPr id="28" name="Google Shape;28;p59"/>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lvl1pPr marL="457200" marR="0" lvl="0" indent="-228600" algn="l" rtl="0">
              <a:lnSpc>
                <a:spcPct val="85000"/>
              </a:lnSpc>
              <a:spcBef>
                <a:spcPts val="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 name="Google Shape;29;p59"/>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lvl1pPr marL="457200" marR="0" lvl="0" indent="-228600" algn="l" rtl="0">
              <a:spcBef>
                <a:spcPts val="360"/>
              </a:spcBef>
              <a:spcAft>
                <a:spcPts val="0"/>
              </a:spcAft>
              <a:buClr>
                <a:srgbClr val="1F85A6"/>
              </a:buClr>
              <a:buSzPts val="1800"/>
              <a:buFont typeface="Arial"/>
              <a:buNone/>
              <a:defRPr sz="1800" b="1" i="0" u="none" strike="noStrike" cap="none">
                <a:solidFill>
                  <a:srgbClr val="1F85A6"/>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 name="Google Shape;30;p59"/>
          <p:cNvSpPr txBox="1">
            <a:spLocks noGrp="1"/>
          </p:cNvSpPr>
          <p:nvPr>
            <p:ph type="body" idx="4"/>
          </p:nvPr>
        </p:nvSpPr>
        <p:spPr>
          <a:xfrm>
            <a:off x="468313" y="1177927"/>
            <a:ext cx="4103687" cy="4096800"/>
          </a:xfrm>
          <a:prstGeom prst="rect">
            <a:avLst/>
          </a:prstGeom>
          <a:noFill/>
          <a:ln>
            <a:noFill/>
          </a:ln>
        </p:spPr>
        <p:txBody>
          <a:bodyPr spcFirstLastPara="1" wrap="square" lIns="91425" tIns="45700" rIns="91425" bIns="45700" anchor="t" anchorCtr="0">
            <a:noAutofit/>
          </a:bodyPr>
          <a:lstStyle>
            <a:lvl1pPr marL="457200" marR="0" lvl="0" indent="-304800" algn="just" rtl="0">
              <a:spcBef>
                <a:spcPts val="0"/>
              </a:spcBef>
              <a:spcAft>
                <a:spcPts val="0"/>
              </a:spcAft>
              <a:buClr>
                <a:schemeClr val="dk1"/>
              </a:buClr>
              <a:buSzPts val="1200"/>
              <a:buFont typeface="Noto Sans Symbols"/>
              <a:buChar char="❑"/>
              <a:defRPr sz="1600" b="0" i="0" u="none" strike="noStrike" cap="none">
                <a:solidFill>
                  <a:schemeClr val="dk1"/>
                </a:solidFill>
                <a:latin typeface="Calibri"/>
                <a:ea typeface="Calibri"/>
                <a:cs typeface="Calibri"/>
                <a:sym typeface="Calibri"/>
              </a:defRPr>
            </a:lvl1pPr>
            <a:lvl2pPr marL="914400" marR="0" lvl="1" indent="-330200" algn="just" rtl="0">
              <a:spcBef>
                <a:spcPts val="1200"/>
              </a:spcBef>
              <a:spcAft>
                <a:spcPts val="0"/>
              </a:spcAft>
              <a:buClr>
                <a:schemeClr val="dk1"/>
              </a:buClr>
              <a:buSzPts val="1600"/>
              <a:buFont typeface="Delius"/>
              <a:buChar char="→"/>
              <a:defRPr sz="1600" b="0" i="0" u="none" strike="noStrike" cap="none">
                <a:solidFill>
                  <a:schemeClr val="dk1"/>
                </a:solidFill>
                <a:latin typeface="Calibri"/>
                <a:ea typeface="Calibri"/>
                <a:cs typeface="Calibri"/>
                <a:sym typeface="Calibri"/>
              </a:defRPr>
            </a:lvl2pPr>
            <a:lvl3pPr marL="1371600" marR="0" lvl="2" indent="-330200" algn="just" rtl="0">
              <a:spcBef>
                <a:spcPts val="12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3pPr>
            <a:lvl4pPr marL="1828800" marR="0" lvl="3" indent="-330200" algn="l" rtl="0">
              <a:spcBef>
                <a:spcPts val="12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po_Introduccion">
  <p:cSld name="Diapo_Introduccion">
    <p:bg>
      <p:bgPr>
        <a:solidFill>
          <a:srgbClr val="F2F2F2"/>
        </a:solidFill>
        <a:effectLst/>
      </p:bgPr>
    </p:bg>
    <p:spTree>
      <p:nvGrpSpPr>
        <p:cNvPr id="1" name="Shape 32"/>
        <p:cNvGrpSpPr/>
        <p:nvPr/>
      </p:nvGrpSpPr>
      <p:grpSpPr>
        <a:xfrm>
          <a:off x="0" y="0"/>
          <a:ext cx="0" cy="0"/>
          <a:chOff x="0" y="0"/>
          <a:chExt cx="0" cy="0"/>
        </a:xfrm>
      </p:grpSpPr>
      <p:sp>
        <p:nvSpPr>
          <p:cNvPr id="33" name="Google Shape;33;p61"/>
          <p:cNvSpPr/>
          <p:nvPr/>
        </p:nvSpPr>
        <p:spPr>
          <a:xfrm>
            <a:off x="503238" y="997483"/>
            <a:ext cx="1945800" cy="2492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620"/>
              <a:buFont typeface="Calibri"/>
              <a:buNone/>
            </a:pPr>
            <a:r>
              <a:rPr lang="es-ES" sz="1620" b="1" i="0" u="none" strike="noStrike" cap="none">
                <a:solidFill>
                  <a:schemeClr val="dk1"/>
                </a:solidFill>
                <a:latin typeface="Calibri"/>
                <a:ea typeface="Calibri"/>
                <a:cs typeface="Calibri"/>
                <a:sym typeface="Calibri"/>
              </a:rPr>
              <a:t>INTRODUCCIÓN</a:t>
            </a:r>
            <a:endParaRPr/>
          </a:p>
        </p:txBody>
      </p:sp>
      <p:pic>
        <p:nvPicPr>
          <p:cNvPr id="34" name="Google Shape;34;p61"/>
          <p:cNvPicPr preferRelativeResize="0"/>
          <p:nvPr/>
        </p:nvPicPr>
        <p:blipFill rotWithShape="1">
          <a:blip r:embed="rId2">
            <a:alphaModFix/>
          </a:blip>
          <a:srcRect/>
          <a:stretch/>
        </p:blipFill>
        <p:spPr>
          <a:xfrm>
            <a:off x="503239" y="573356"/>
            <a:ext cx="424127" cy="424127"/>
          </a:xfrm>
          <a:prstGeom prst="rect">
            <a:avLst/>
          </a:prstGeom>
          <a:solidFill>
            <a:srgbClr val="F2F2F2"/>
          </a:solidFill>
          <a:ln>
            <a:noFill/>
          </a:ln>
        </p:spPr>
      </p:pic>
      <p:sp>
        <p:nvSpPr>
          <p:cNvPr id="35" name="Google Shape;35;p61"/>
          <p:cNvSpPr txBox="1">
            <a:spLocks noGrp="1"/>
          </p:cNvSpPr>
          <p:nvPr>
            <p:ph type="body" idx="1"/>
          </p:nvPr>
        </p:nvSpPr>
        <p:spPr>
          <a:xfrm>
            <a:off x="503238" y="1670050"/>
            <a:ext cx="8137525" cy="3563938"/>
          </a:xfrm>
          <a:prstGeom prst="rect">
            <a:avLst/>
          </a:prstGeom>
          <a:noFill/>
          <a:ln>
            <a:noFill/>
          </a:ln>
        </p:spPr>
        <p:txBody>
          <a:bodyPr spcFirstLastPara="1" wrap="square" lIns="91425" tIns="45700" rIns="91425" bIns="45700" anchor="t" anchorCtr="0">
            <a:noAutofit/>
          </a:bodyPr>
          <a:lstStyle>
            <a:lvl1pPr marL="457200" marR="0" lvl="0" indent="-304800" algn="just" rtl="0">
              <a:lnSpc>
                <a:spcPct val="100000"/>
              </a:lnSpc>
              <a:spcBef>
                <a:spcPts val="0"/>
              </a:spcBef>
              <a:spcAft>
                <a:spcPts val="0"/>
              </a:spcAft>
              <a:buClr>
                <a:schemeClr val="dk1"/>
              </a:buClr>
              <a:buSzPts val="1200"/>
              <a:buFont typeface="Noto Sans Symbols"/>
              <a:buChar char="❑"/>
              <a:defRPr sz="1600" b="0" i="0" u="none" strike="noStrike" cap="none">
                <a:solidFill>
                  <a:schemeClr val="dk1"/>
                </a:solidFill>
                <a:latin typeface="Calibri"/>
                <a:ea typeface="Calibri"/>
                <a:cs typeface="Calibri"/>
                <a:sym typeface="Calibri"/>
              </a:defRPr>
            </a:lvl1pPr>
            <a:lvl2pPr marL="914400" marR="0" lvl="1" indent="-330200" algn="just" rtl="0">
              <a:lnSpc>
                <a:spcPct val="100000"/>
              </a:lnSpc>
              <a:spcBef>
                <a:spcPts val="1200"/>
              </a:spcBef>
              <a:spcAft>
                <a:spcPts val="0"/>
              </a:spcAft>
              <a:buClr>
                <a:schemeClr val="dk1"/>
              </a:buClr>
              <a:buSzPts val="1600"/>
              <a:buFont typeface="Delius"/>
              <a:buChar char="→"/>
              <a:defRPr sz="1600" b="0" i="0" u="none" strike="noStrike" cap="none">
                <a:solidFill>
                  <a:schemeClr val="dk1"/>
                </a:solidFill>
                <a:latin typeface="Calibri"/>
                <a:ea typeface="Calibri"/>
                <a:cs typeface="Calibri"/>
                <a:sym typeface="Calibri"/>
              </a:defRPr>
            </a:lvl2pPr>
            <a:lvl3pPr marL="1371600" marR="0" lvl="2" indent="-330200" algn="just"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3pPr>
            <a:lvl4pPr marL="1828800" marR="0" lvl="3" indent="-330200" algn="l" rtl="0">
              <a:lnSpc>
                <a:spcPct val="85000"/>
              </a:lnSpc>
              <a:spcBef>
                <a:spcPts val="12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85000"/>
              </a:lnSpc>
              <a:spcBef>
                <a:spcPts val="12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1052">
          <p15:clr>
            <a:srgbClr val="FBAE40"/>
          </p15:clr>
        </p15:guide>
        <p15:guide id="2" pos="317">
          <p15:clr>
            <a:srgbClr val="FBAE40"/>
          </p15:clr>
        </p15:guide>
        <p15:guide id="3" pos="5443">
          <p15:clr>
            <a:srgbClr val="FBAE40"/>
          </p15:clr>
        </p15:guide>
        <p15:guide id="4" orient="horz" pos="329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apo_Subtema con Cuadro">
  <p:cSld name="Diapo_Subtema con Cuadro">
    <p:spTree>
      <p:nvGrpSpPr>
        <p:cNvPr id="1" name="Shape 36"/>
        <p:cNvGrpSpPr/>
        <p:nvPr/>
      </p:nvGrpSpPr>
      <p:grpSpPr>
        <a:xfrm>
          <a:off x="0" y="0"/>
          <a:ext cx="0" cy="0"/>
          <a:chOff x="0" y="0"/>
          <a:chExt cx="0" cy="0"/>
        </a:xfrm>
      </p:grpSpPr>
      <p:sp>
        <p:nvSpPr>
          <p:cNvPr id="37" name="Google Shape;37;p62"/>
          <p:cNvSpPr>
            <a:spLocks noGrp="1"/>
          </p:cNvSpPr>
          <p:nvPr>
            <p:ph type="pic" idx="2"/>
          </p:nvPr>
        </p:nvSpPr>
        <p:spPr>
          <a:xfrm>
            <a:off x="468313" y="1175705"/>
            <a:ext cx="8207375" cy="4096800"/>
          </a:xfrm>
          <a:prstGeom prst="rect">
            <a:avLst/>
          </a:prstGeom>
          <a:noFill/>
          <a:ln>
            <a:noFill/>
          </a:ln>
        </p:spPr>
      </p:sp>
      <p:sp>
        <p:nvSpPr>
          <p:cNvPr id="38" name="Google Shape;38;p62"/>
          <p:cNvSpPr txBox="1">
            <a:spLocks noGrp="1"/>
          </p:cNvSpPr>
          <p:nvPr>
            <p:ph type="body" idx="1"/>
          </p:nvPr>
        </p:nvSpPr>
        <p:spPr>
          <a:xfrm>
            <a:off x="468313" y="810473"/>
            <a:ext cx="8207375" cy="354012"/>
          </a:xfrm>
          <a:prstGeom prst="rect">
            <a:avLst/>
          </a:prstGeom>
          <a:noFill/>
          <a:ln>
            <a:noFill/>
          </a:ln>
        </p:spPr>
        <p:txBody>
          <a:bodyPr spcFirstLastPara="1" wrap="square" lIns="72000" tIns="36000" rIns="72000" bIns="36000" anchor="ctr" anchorCtr="0">
            <a:noAutofit/>
          </a:bodyPr>
          <a:lstStyle>
            <a:lvl1pPr marL="457200" marR="0" lvl="0" indent="-228600" algn="l" rtl="0">
              <a:lnSpc>
                <a:spcPct val="85000"/>
              </a:lnSpc>
              <a:spcBef>
                <a:spcPts val="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62"/>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lvl1pPr marL="457200" marR="0" lvl="0" indent="-228600" algn="l" rtl="0">
              <a:spcBef>
                <a:spcPts val="360"/>
              </a:spcBef>
              <a:spcAft>
                <a:spcPts val="0"/>
              </a:spcAft>
              <a:buClr>
                <a:srgbClr val="1F85A6"/>
              </a:buClr>
              <a:buSzPts val="1800"/>
              <a:buFont typeface="Arial"/>
              <a:buNone/>
              <a:defRPr sz="1800" b="1" i="0" u="none" strike="noStrike" cap="none">
                <a:solidFill>
                  <a:srgbClr val="1F85A6"/>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apo_Full texto">
  <p:cSld name="Diapo_Full texto">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63"/>
          <p:cNvSpPr txBox="1">
            <a:spLocks noGrp="1"/>
          </p:cNvSpPr>
          <p:nvPr>
            <p:ph type="body" idx="1"/>
          </p:nvPr>
        </p:nvSpPr>
        <p:spPr>
          <a:xfrm>
            <a:off x="468313" y="810473"/>
            <a:ext cx="8207375" cy="354012"/>
          </a:xfrm>
          <a:prstGeom prst="rect">
            <a:avLst/>
          </a:prstGeom>
          <a:solidFill>
            <a:srgbClr val="FFFFCC"/>
          </a:solidFill>
          <a:ln>
            <a:noFill/>
          </a:ln>
        </p:spPr>
        <p:txBody>
          <a:bodyPr spcFirstLastPara="1" wrap="square" lIns="72000" tIns="36000" rIns="72000" bIns="36000" anchor="ctr" anchorCtr="0">
            <a:noAutofit/>
          </a:bodyPr>
          <a:lstStyle>
            <a:lvl1pPr marL="457200" marR="0" lvl="0" indent="-228600" algn="l" rtl="0">
              <a:lnSpc>
                <a:spcPct val="85000"/>
              </a:lnSpc>
              <a:spcBef>
                <a:spcPts val="0"/>
              </a:spcBef>
              <a:spcAft>
                <a:spcPts val="0"/>
              </a:spcAft>
              <a:buClr>
                <a:srgbClr val="3F3F3F"/>
              </a:buClr>
              <a:buSzPts val="1600"/>
              <a:buFont typeface="Arial"/>
              <a:buNone/>
              <a:defRPr sz="1600" b="1" i="0" u="none" strike="noStrike" cap="none">
                <a:solidFill>
                  <a:srgbClr val="3F3F3F"/>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2" name="Google Shape;42;p63"/>
          <p:cNvSpPr txBox="1">
            <a:spLocks noGrp="1"/>
          </p:cNvSpPr>
          <p:nvPr>
            <p:ph type="body" idx="2"/>
          </p:nvPr>
        </p:nvSpPr>
        <p:spPr>
          <a:xfrm>
            <a:off x="468313" y="277813"/>
            <a:ext cx="8207375" cy="354012"/>
          </a:xfrm>
          <a:prstGeom prst="rect">
            <a:avLst/>
          </a:prstGeom>
          <a:noFill/>
          <a:ln>
            <a:noFill/>
          </a:ln>
        </p:spPr>
        <p:txBody>
          <a:bodyPr spcFirstLastPara="1" wrap="square" lIns="72000" tIns="36000" rIns="72000" bIns="36000" anchor="t" anchorCtr="0">
            <a:noAutofit/>
          </a:bodyPr>
          <a:lstStyle>
            <a:lvl1pPr marL="457200" marR="0" lvl="0" indent="-228600" algn="l" rtl="0">
              <a:spcBef>
                <a:spcPts val="360"/>
              </a:spcBef>
              <a:spcAft>
                <a:spcPts val="0"/>
              </a:spcAft>
              <a:buClr>
                <a:schemeClr val="lt1"/>
              </a:buClr>
              <a:buSzPts val="1800"/>
              <a:buFont typeface="Arial"/>
              <a:buNone/>
              <a:defRPr sz="1800" b="1" i="0" u="none" strike="noStrike" cap="none">
                <a:solidFill>
                  <a:schemeClr val="lt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3" name="Google Shape;43;p63"/>
          <p:cNvSpPr txBox="1">
            <a:spLocks noGrp="1"/>
          </p:cNvSpPr>
          <p:nvPr>
            <p:ph type="body" idx="3"/>
          </p:nvPr>
        </p:nvSpPr>
        <p:spPr>
          <a:xfrm>
            <a:off x="468313" y="1174363"/>
            <a:ext cx="8207375" cy="4540637"/>
          </a:xfrm>
          <a:prstGeom prst="rect">
            <a:avLst/>
          </a:prstGeom>
          <a:solidFill>
            <a:srgbClr val="FFFFCC"/>
          </a:solidFill>
          <a:ln>
            <a:noFill/>
          </a:ln>
        </p:spPr>
        <p:txBody>
          <a:bodyPr spcFirstLastPara="1" wrap="square" lIns="91425" tIns="45700" rIns="91425" bIns="45700" anchor="t" anchorCtr="0">
            <a:noAutofit/>
          </a:bodyPr>
          <a:lstStyle>
            <a:lvl1pPr marL="457200" marR="0" lvl="0" indent="-304800" algn="just" rtl="0">
              <a:lnSpc>
                <a:spcPct val="90000"/>
              </a:lnSpc>
              <a:spcBef>
                <a:spcPts val="0"/>
              </a:spcBef>
              <a:spcAft>
                <a:spcPts val="0"/>
              </a:spcAft>
              <a:buClr>
                <a:srgbClr val="3F3F3F"/>
              </a:buClr>
              <a:buSzPts val="1200"/>
              <a:buFont typeface="Noto Sans Symbols"/>
              <a:buChar char="❑"/>
              <a:defRPr sz="1600" b="0" i="1" u="none" strike="noStrike" cap="none">
                <a:solidFill>
                  <a:srgbClr val="7F7F7F"/>
                </a:solidFill>
                <a:latin typeface="Calibri"/>
                <a:ea typeface="Calibri"/>
                <a:cs typeface="Calibri"/>
                <a:sym typeface="Calibri"/>
              </a:defRPr>
            </a:lvl1pPr>
            <a:lvl2pPr marL="914400" marR="0" lvl="1" indent="-317500" algn="just" rtl="0">
              <a:lnSpc>
                <a:spcPct val="90000"/>
              </a:lnSpc>
              <a:spcBef>
                <a:spcPts val="600"/>
              </a:spcBef>
              <a:spcAft>
                <a:spcPts val="0"/>
              </a:spcAft>
              <a:buClr>
                <a:srgbClr val="3F3F3F"/>
              </a:buClr>
              <a:buSzPts val="1400"/>
              <a:buFont typeface="Noto Sans Symbols"/>
              <a:buChar char="▪"/>
              <a:defRPr sz="1400" b="0" i="1" u="none" strike="noStrike" cap="none">
                <a:solidFill>
                  <a:srgbClr val="7F7F7F"/>
                </a:solidFill>
                <a:latin typeface="Calibri"/>
                <a:ea typeface="Calibri"/>
                <a:cs typeface="Calibri"/>
                <a:sym typeface="Calibri"/>
              </a:defRPr>
            </a:lvl2pPr>
            <a:lvl3pPr marL="1371600" marR="0" lvl="2" indent="-317500" algn="just"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7500" algn="just"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just"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54"/>
          <p:cNvGrpSpPr/>
          <p:nvPr/>
        </p:nvGrpSpPr>
        <p:grpSpPr>
          <a:xfrm>
            <a:off x="793745" y="5369051"/>
            <a:ext cx="8104595" cy="215444"/>
            <a:chOff x="793745" y="5369051"/>
            <a:chExt cx="7954689" cy="215444"/>
          </a:xfrm>
        </p:grpSpPr>
        <p:sp>
          <p:nvSpPr>
            <p:cNvPr id="11" name="Google Shape;11;p54"/>
            <p:cNvSpPr txBox="1"/>
            <p:nvPr/>
          </p:nvSpPr>
          <p:spPr>
            <a:xfrm>
              <a:off x="793745" y="5369051"/>
              <a:ext cx="2108608"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800" b="0" i="0" u="none" strike="noStrike" cap="none">
                  <a:solidFill>
                    <a:srgbClr val="7F7F7F"/>
                  </a:solidFill>
                  <a:latin typeface="Calibri"/>
                  <a:ea typeface="Calibri"/>
                  <a:cs typeface="Calibri"/>
                  <a:sym typeface="Calibri"/>
                </a:rPr>
                <a:t>ANÁLISIS Y DISEÑO DE SISTEMAS I  •  SESIÓN 10</a:t>
              </a:r>
              <a:endParaRPr sz="800">
                <a:solidFill>
                  <a:srgbClr val="7F7F7F"/>
                </a:solidFill>
                <a:latin typeface="Calibri"/>
                <a:ea typeface="Calibri"/>
                <a:cs typeface="Calibri"/>
                <a:sym typeface="Calibri"/>
              </a:endParaRPr>
            </a:p>
          </p:txBody>
        </p:sp>
        <p:sp>
          <p:nvSpPr>
            <p:cNvPr id="12" name="Google Shape;12;p54"/>
            <p:cNvSpPr/>
            <p:nvPr/>
          </p:nvSpPr>
          <p:spPr>
            <a:xfrm>
              <a:off x="7207627" y="5384440"/>
              <a:ext cx="1540807" cy="18466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600">
                  <a:solidFill>
                    <a:srgbClr val="7F7F7F"/>
                  </a:solidFill>
                  <a:latin typeface="Calibri"/>
                  <a:ea typeface="Calibri"/>
                  <a:cs typeface="Calibri"/>
                  <a:sym typeface="Calibri"/>
                </a:rPr>
                <a:t>© 2023 ISIL. Todos los derechos reservados</a:t>
              </a:r>
              <a:endParaRPr/>
            </a:p>
          </p:txBody>
        </p:sp>
      </p:grpSp>
      <p:pic>
        <p:nvPicPr>
          <p:cNvPr id="13" name="Google Shape;13;p54"/>
          <p:cNvPicPr preferRelativeResize="0"/>
          <p:nvPr/>
        </p:nvPicPr>
        <p:blipFill rotWithShape="1">
          <a:blip r:embed="rId14">
            <a:alphaModFix amt="20000"/>
          </a:blip>
          <a:srcRect/>
          <a:stretch/>
        </p:blipFill>
        <p:spPr>
          <a:xfrm>
            <a:off x="345172" y="5328911"/>
            <a:ext cx="448573" cy="2507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0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www.computer.org/education/bodies-of-knowledge/software-engineering/v3"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60" name="Google Shape;60;p1"/>
          <p:cNvSpPr txBox="1"/>
          <p:nvPr/>
        </p:nvSpPr>
        <p:spPr>
          <a:xfrm>
            <a:off x="2088505" y="1653293"/>
            <a:ext cx="8731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Calibri"/>
              <a:buNone/>
            </a:pPr>
            <a:r>
              <a:rPr lang="es-ES" sz="1800">
                <a:solidFill>
                  <a:schemeClr val="lt1"/>
                </a:solidFill>
                <a:latin typeface="Calibri"/>
                <a:ea typeface="Calibri"/>
                <a:cs typeface="Calibri"/>
                <a:sym typeface="Calibri"/>
              </a:rPr>
              <a:t>SESIÓN</a:t>
            </a:r>
            <a:endParaRPr sz="1800">
              <a:solidFill>
                <a:schemeClr val="dk1"/>
              </a:solidFill>
              <a:latin typeface="Calibri"/>
              <a:ea typeface="Calibri"/>
              <a:cs typeface="Calibri"/>
              <a:sym typeface="Calibri"/>
            </a:endParaRPr>
          </a:p>
        </p:txBody>
      </p:sp>
      <p:sp>
        <p:nvSpPr>
          <p:cNvPr id="61" name="Google Shape;61;p1"/>
          <p:cNvSpPr txBox="1"/>
          <p:nvPr/>
        </p:nvSpPr>
        <p:spPr>
          <a:xfrm>
            <a:off x="2051281" y="1730819"/>
            <a:ext cx="96425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5800"/>
              <a:buFont typeface="Calibri"/>
              <a:buNone/>
            </a:pPr>
            <a:r>
              <a:rPr lang="es-ES" sz="5800">
                <a:solidFill>
                  <a:srgbClr val="FFFFFF"/>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62" name="Google Shape;62;p1"/>
          <p:cNvSpPr txBox="1"/>
          <p:nvPr/>
        </p:nvSpPr>
        <p:spPr>
          <a:xfrm>
            <a:off x="3159592" y="1674447"/>
            <a:ext cx="54228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a:solidFill>
                  <a:schemeClr val="lt1"/>
                </a:solidFill>
                <a:latin typeface="Calibri"/>
                <a:ea typeface="Calibri"/>
                <a:cs typeface="Calibri"/>
                <a:sym typeface="Calibri"/>
              </a:rPr>
              <a:t>ELICITACIÓN DE REQUISITOS</a:t>
            </a:r>
            <a:endParaRPr/>
          </a:p>
        </p:txBody>
      </p:sp>
      <p:sp>
        <p:nvSpPr>
          <p:cNvPr id="63" name="Google Shape;63;p1"/>
          <p:cNvSpPr txBox="1"/>
          <p:nvPr/>
        </p:nvSpPr>
        <p:spPr>
          <a:xfrm>
            <a:off x="3175138" y="3367164"/>
            <a:ext cx="5026425" cy="110795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600"/>
              <a:buFont typeface="Arial"/>
              <a:buChar char="•"/>
            </a:pPr>
            <a:r>
              <a:rPr lang="es-ES" sz="1600">
                <a:solidFill>
                  <a:schemeClr val="lt1"/>
                </a:solidFill>
                <a:latin typeface="Calibri"/>
                <a:ea typeface="Calibri"/>
                <a:cs typeface="Calibri"/>
                <a:sym typeface="Calibri"/>
              </a:rPr>
              <a:t>Proceso de Ingeniería de Requisitos</a:t>
            </a:r>
            <a:endParaRPr/>
          </a:p>
          <a:p>
            <a:pPr marL="285750" marR="0" lvl="0" indent="-285750" algn="l" rtl="0">
              <a:spcBef>
                <a:spcPts val="0"/>
              </a:spcBef>
              <a:spcAft>
                <a:spcPts val="0"/>
              </a:spcAft>
              <a:buClr>
                <a:schemeClr val="lt1"/>
              </a:buClr>
              <a:buSzPts val="1600"/>
              <a:buFont typeface="Arial"/>
              <a:buChar char="•"/>
            </a:pPr>
            <a:r>
              <a:rPr lang="es-ES" sz="1600">
                <a:solidFill>
                  <a:schemeClr val="lt1"/>
                </a:solidFill>
                <a:latin typeface="Calibri"/>
                <a:ea typeface="Calibri"/>
                <a:cs typeface="Calibri"/>
                <a:sym typeface="Calibri"/>
              </a:rPr>
              <a:t>Técnicas de Obtención de Requisitos</a:t>
            </a:r>
            <a:endParaRPr/>
          </a:p>
          <a:p>
            <a:pPr marL="285750" marR="0" lvl="0" indent="-285750" algn="l" rtl="0">
              <a:spcBef>
                <a:spcPts val="0"/>
              </a:spcBef>
              <a:spcAft>
                <a:spcPts val="0"/>
              </a:spcAft>
              <a:buClr>
                <a:schemeClr val="lt1"/>
              </a:buClr>
              <a:buSzPts val="1600"/>
              <a:buFont typeface="Arial"/>
              <a:buChar char="•"/>
            </a:pPr>
            <a:r>
              <a:rPr lang="es-ES" sz="1600">
                <a:solidFill>
                  <a:schemeClr val="lt1"/>
                </a:solidFill>
                <a:latin typeface="Calibri"/>
                <a:ea typeface="Calibri"/>
                <a:cs typeface="Calibri"/>
                <a:sym typeface="Calibri"/>
              </a:rPr>
              <a:t>Tipos de Requisitos</a:t>
            </a:r>
            <a:endParaRPr/>
          </a:p>
          <a:p>
            <a:pPr marL="285750" marR="0" lvl="0" indent="-171450" algn="l" rtl="0">
              <a:spcBef>
                <a:spcPts val="0"/>
              </a:spcBef>
              <a:spcAft>
                <a:spcPts val="0"/>
              </a:spcAft>
              <a:buClr>
                <a:schemeClr val="dk1"/>
              </a:buClr>
              <a:buSzPts val="1800"/>
              <a:buFont typeface="Arial"/>
              <a:buNone/>
            </a:pPr>
            <a:endParaRPr sz="1800">
              <a:solidFill>
                <a:schemeClr val="lt1"/>
              </a:solidFill>
              <a:latin typeface="Calibri"/>
              <a:ea typeface="Calibri"/>
              <a:cs typeface="Calibri"/>
              <a:sym typeface="Calibri"/>
            </a:endParaRPr>
          </a:p>
        </p:txBody>
      </p:sp>
      <p:cxnSp>
        <p:nvCxnSpPr>
          <p:cNvPr id="64" name="Google Shape;64;p1"/>
          <p:cNvCxnSpPr/>
          <p:nvPr/>
        </p:nvCxnSpPr>
        <p:spPr>
          <a:xfrm>
            <a:off x="3056456" y="1777107"/>
            <a:ext cx="0" cy="720031"/>
          </a:xfrm>
          <a:prstGeom prst="straightConnector1">
            <a:avLst/>
          </a:prstGeom>
          <a:noFill/>
          <a:ln w="25400" cap="flat" cmpd="sng">
            <a:solidFill>
              <a:srgbClr val="FFFFFF"/>
            </a:solidFill>
            <a:prstDash val="solid"/>
            <a:round/>
            <a:headEnd type="none" w="sm" len="sm"/>
            <a:tailEnd type="none" w="sm" len="sm"/>
          </a:ln>
        </p:spPr>
      </p:cxnSp>
      <p:sp>
        <p:nvSpPr>
          <p:cNvPr id="65" name="Google Shape;65;p1"/>
          <p:cNvSpPr/>
          <p:nvPr/>
        </p:nvSpPr>
        <p:spPr>
          <a:xfrm>
            <a:off x="3289191" y="2982894"/>
            <a:ext cx="3672000" cy="193899"/>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1F85A6"/>
              </a:buClr>
              <a:buSzPts val="1400"/>
              <a:buFont typeface="Calibri"/>
              <a:buNone/>
            </a:pPr>
            <a:r>
              <a:rPr lang="es-ES" sz="1400" b="1">
                <a:solidFill>
                  <a:srgbClr val="1F85A6"/>
                </a:solidFill>
                <a:latin typeface="Calibri"/>
                <a:ea typeface="Calibri"/>
                <a:cs typeface="Calibri"/>
                <a:sym typeface="Calibri"/>
              </a:rPr>
              <a:t>UNIDAD DE APRENDIZAJE 3 – UA3</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0"/>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138" name="Google Shape;138;p10"/>
          <p:cNvSpPr/>
          <p:nvPr/>
        </p:nvSpPr>
        <p:spPr>
          <a:xfrm>
            <a:off x="697822" y="755257"/>
            <a:ext cx="3380541" cy="369332"/>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ANÁLISIS DE REQUISITOS, Ejemplo</a:t>
            </a:r>
            <a:endParaRPr/>
          </a:p>
        </p:txBody>
      </p:sp>
      <p:sp>
        <p:nvSpPr>
          <p:cNvPr id="139" name="Google Shape;139;p10"/>
          <p:cNvSpPr/>
          <p:nvPr/>
        </p:nvSpPr>
        <p:spPr>
          <a:xfrm>
            <a:off x="697822" y="1266869"/>
            <a:ext cx="7509710"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a:solidFill>
                  <a:schemeClr val="accent1"/>
                </a:solidFill>
                <a:latin typeface="Calibri"/>
                <a:ea typeface="Calibri"/>
                <a:cs typeface="Calibri"/>
                <a:sym typeface="Calibri"/>
              </a:rPr>
              <a:t>Siguiendo con el sistema de gestión de citas para una clínica médica:</a:t>
            </a:r>
            <a:endParaRPr/>
          </a:p>
          <a:p>
            <a:pPr marL="0" marR="0" lvl="0" indent="0" algn="l" rtl="0">
              <a:spcBef>
                <a:spcPts val="0"/>
              </a:spcBef>
              <a:spcAft>
                <a:spcPts val="0"/>
              </a:spcAft>
              <a:buNone/>
            </a:pPr>
            <a:endParaRPr sz="1600" b="1">
              <a:solidFill>
                <a:schemeClr val="accent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Clasificación</a:t>
            </a:r>
            <a:r>
              <a:rPr lang="es-ES" sz="1600">
                <a:solidFill>
                  <a:schemeClr val="dk1"/>
                </a:solidFill>
                <a:latin typeface="Calibri"/>
                <a:ea typeface="Calibri"/>
                <a:cs typeface="Calibri"/>
                <a:sym typeface="Calibri"/>
              </a:rPr>
              <a:t>: Separamos los requisitos en funcionales y no funcionales. Por ejemplo, “los médicos deben poder ver la disponibilidad de salas de tratamiento” sería un requisito funcional, mientras que “el sistema debe poder responder a una consulta en menos de 2 segundos” sería un requisito no funcional.</a:t>
            </a:r>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Desambiguación</a:t>
            </a:r>
            <a:r>
              <a:rPr lang="es-ES" sz="1600">
                <a:solidFill>
                  <a:schemeClr val="dk1"/>
                </a:solidFill>
                <a:latin typeface="Calibri"/>
                <a:ea typeface="Calibri"/>
                <a:cs typeface="Calibri"/>
                <a:sym typeface="Calibri"/>
              </a:rPr>
              <a:t>: Quizá durante la elicitación, un médico dijo que quiere “un sistema rápido”. Aquí, deberías aclarar qué significa “rápido” en términos medibles, como “tiempo de respuesta menor a 2 segundos”.</a:t>
            </a:r>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Priorización</a:t>
            </a:r>
            <a:r>
              <a:rPr lang="es-ES" sz="1600">
                <a:solidFill>
                  <a:schemeClr val="dk1"/>
                </a:solidFill>
                <a:latin typeface="Calibri"/>
                <a:ea typeface="Calibri"/>
                <a:cs typeface="Calibri"/>
                <a:sym typeface="Calibri"/>
              </a:rPr>
              <a:t>: Tras conversar con los stakeholders, determinas que la función más crítica es la reserva de citas en línea para los pacientes. Esto se implementará en la primera fase del desarrollo.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1"/>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146" name="Google Shape;146;p11"/>
          <p:cNvSpPr/>
          <p:nvPr/>
        </p:nvSpPr>
        <p:spPr>
          <a:xfrm>
            <a:off x="707456" y="1185708"/>
            <a:ext cx="7656897"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a:solidFill>
                  <a:schemeClr val="dk1"/>
                </a:solidFill>
                <a:latin typeface="Calibri"/>
                <a:ea typeface="Calibri"/>
                <a:cs typeface="Calibri"/>
                <a:sym typeface="Calibri"/>
              </a:rPr>
              <a:t>Validación con Stakeholders</a:t>
            </a:r>
            <a:r>
              <a:rPr lang="es-ES" sz="1600">
                <a:solidFill>
                  <a:schemeClr val="dk1"/>
                </a:solidFill>
                <a:latin typeface="Calibri"/>
                <a:ea typeface="Calibri"/>
                <a:cs typeface="Calibri"/>
                <a:sym typeface="Calibri"/>
              </a:rPr>
              <a:t>: Presentas los requisitos analizados a los médicos, enfermeras, recepcionistas y tal vez a algunos pacientes, para confirmar que todo está en orden y se alinea con sus expectativas.</a:t>
            </a:r>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Modelado y Trazabilidad</a:t>
            </a:r>
            <a:r>
              <a:rPr lang="es-ES" sz="1600">
                <a:solidFill>
                  <a:schemeClr val="dk1"/>
                </a:solidFill>
                <a:latin typeface="Calibri"/>
                <a:ea typeface="Calibri"/>
                <a:cs typeface="Calibri"/>
                <a:sym typeface="Calibri"/>
              </a:rPr>
              <a:t>: Creas un Diagrama de Casos de Uso para visualizar cómo los diferentes usuarios interactuarán con el sistema y una matriz de trazabilidad para saber de dónde provino cada requisito.</a:t>
            </a:r>
            <a:endParaRPr sz="16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2"/>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pic>
        <p:nvPicPr>
          <p:cNvPr id="153" name="Google Shape;153;p12"/>
          <p:cNvPicPr preferRelativeResize="0">
            <a:picLocks noGrp="1"/>
          </p:cNvPicPr>
          <p:nvPr>
            <p:ph type="pic" idx="2"/>
          </p:nvPr>
        </p:nvPicPr>
        <p:blipFill rotWithShape="1">
          <a:blip r:embed="rId3">
            <a:alphaModFix/>
          </a:blip>
          <a:srcRect l="475" r="476"/>
          <a:stretch/>
        </p:blipFill>
        <p:spPr>
          <a:xfrm>
            <a:off x="5925796" y="1402671"/>
            <a:ext cx="2844940" cy="3094290"/>
          </a:xfrm>
          <a:prstGeom prst="rect">
            <a:avLst/>
          </a:prstGeom>
          <a:noFill/>
          <a:ln>
            <a:noFill/>
          </a:ln>
        </p:spPr>
      </p:pic>
      <p:sp>
        <p:nvSpPr>
          <p:cNvPr id="154" name="Google Shape;154;p12"/>
          <p:cNvSpPr txBox="1">
            <a:spLocks noGrp="1"/>
          </p:cNvSpPr>
          <p:nvPr>
            <p:ph type="body" idx="1"/>
          </p:nvPr>
        </p:nvSpPr>
        <p:spPr>
          <a:xfrm>
            <a:off x="468313" y="727870"/>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DOCUMENTACIÓN DE REQUISITOS</a:t>
            </a:r>
            <a:endParaRPr/>
          </a:p>
        </p:txBody>
      </p:sp>
      <p:sp>
        <p:nvSpPr>
          <p:cNvPr id="155" name="Google Shape;155;p12"/>
          <p:cNvSpPr txBox="1">
            <a:spLocks noGrp="1"/>
          </p:cNvSpPr>
          <p:nvPr>
            <p:ph type="body" idx="4"/>
          </p:nvPr>
        </p:nvSpPr>
        <p:spPr>
          <a:xfrm>
            <a:off x="468313" y="1087957"/>
            <a:ext cx="5124619" cy="4096800"/>
          </a:xfrm>
          <a:prstGeom prst="rect">
            <a:avLst/>
          </a:prstGeom>
          <a:noFill/>
          <a:ln>
            <a:noFill/>
          </a:ln>
        </p:spPr>
        <p:txBody>
          <a:bodyPr spcFirstLastPara="1" wrap="square" lIns="91425" tIns="45700" rIns="91425" bIns="45700" anchor="t" anchorCtr="0">
            <a:noAutofit/>
          </a:bodyPr>
          <a:lstStyle/>
          <a:p>
            <a:pPr marL="266700" lvl="0" indent="-266700" algn="just" rtl="0">
              <a:spcBef>
                <a:spcPts val="0"/>
              </a:spcBef>
              <a:spcAft>
                <a:spcPts val="0"/>
              </a:spcAft>
              <a:buClr>
                <a:schemeClr val="dk1"/>
              </a:buClr>
              <a:buSzPts val="1200"/>
              <a:buFont typeface="Noto Sans Symbols"/>
              <a:buChar char="❑"/>
            </a:pPr>
            <a:r>
              <a:rPr lang="es-ES"/>
              <a:t>En esta etapa se registra de manera formal y estructurada toda la información relevante recopilada y analizada.</a:t>
            </a:r>
            <a:endParaRPr/>
          </a:p>
          <a:p>
            <a:pPr marL="266700" lvl="0" indent="-266700" algn="just" rtl="0">
              <a:spcBef>
                <a:spcPts val="1200"/>
              </a:spcBef>
              <a:spcAft>
                <a:spcPts val="0"/>
              </a:spcAft>
              <a:buClr>
                <a:schemeClr val="dk1"/>
              </a:buClr>
              <a:buSzPts val="1200"/>
              <a:buChar char="❑"/>
            </a:pPr>
            <a:r>
              <a:rPr lang="es-ES"/>
              <a:t>Elementos Típicos de la Documentación:</a:t>
            </a:r>
            <a:endParaRPr/>
          </a:p>
          <a:p>
            <a:pPr marL="449263" lvl="1" indent="-184149" algn="just" rtl="0">
              <a:spcBef>
                <a:spcPts val="600"/>
              </a:spcBef>
              <a:spcAft>
                <a:spcPts val="0"/>
              </a:spcAft>
              <a:buClr>
                <a:schemeClr val="dk1"/>
              </a:buClr>
              <a:buSzPts val="1600"/>
              <a:buFont typeface="Calibri"/>
              <a:buAutoNum type="arabicPeriod"/>
            </a:pPr>
            <a:r>
              <a:rPr lang="es-ES"/>
              <a:t>Breve descripción del sistema y su contexto.</a:t>
            </a:r>
            <a:endParaRPr/>
          </a:p>
          <a:p>
            <a:pPr marL="449263" lvl="1" indent="-184149" algn="just" rtl="0">
              <a:spcBef>
                <a:spcPts val="600"/>
              </a:spcBef>
              <a:spcAft>
                <a:spcPts val="0"/>
              </a:spcAft>
              <a:buClr>
                <a:schemeClr val="dk1"/>
              </a:buClr>
              <a:buSzPts val="1600"/>
              <a:buFont typeface="Calibri"/>
              <a:buAutoNum type="arabicPeriod"/>
            </a:pPr>
            <a:r>
              <a:rPr lang="es-ES"/>
              <a:t>Detalle de las funciones que el sistema debe realizar.</a:t>
            </a:r>
            <a:endParaRPr/>
          </a:p>
          <a:p>
            <a:pPr marL="449263" lvl="1" indent="-184149" algn="just" rtl="0">
              <a:spcBef>
                <a:spcPts val="600"/>
              </a:spcBef>
              <a:spcAft>
                <a:spcPts val="0"/>
              </a:spcAft>
              <a:buClr>
                <a:schemeClr val="dk1"/>
              </a:buClr>
              <a:buSzPts val="1600"/>
              <a:buFont typeface="Calibri"/>
              <a:buAutoNum type="arabicPeriod"/>
            </a:pPr>
            <a:r>
              <a:rPr lang="es-ES"/>
              <a:t>Especificaciones de rendimiento, seguridad, usabilidad, etc.</a:t>
            </a:r>
            <a:endParaRPr/>
          </a:p>
          <a:p>
            <a:pPr marL="449263" lvl="1" indent="-184149" algn="just" rtl="0">
              <a:spcBef>
                <a:spcPts val="600"/>
              </a:spcBef>
              <a:spcAft>
                <a:spcPts val="0"/>
              </a:spcAft>
              <a:buClr>
                <a:schemeClr val="dk1"/>
              </a:buClr>
              <a:buSzPts val="1600"/>
              <a:buFont typeface="Calibri"/>
              <a:buAutoNum type="arabicPeriod"/>
            </a:pPr>
            <a:r>
              <a:rPr lang="es-ES"/>
              <a:t>Escenarios específicos de cómo los usuarios interactuarán con el sistema.</a:t>
            </a:r>
            <a:endParaRPr/>
          </a:p>
          <a:p>
            <a:pPr marL="449263" lvl="1" indent="-184149" algn="just" rtl="0">
              <a:spcBef>
                <a:spcPts val="600"/>
              </a:spcBef>
              <a:spcAft>
                <a:spcPts val="0"/>
              </a:spcAft>
              <a:buClr>
                <a:schemeClr val="dk1"/>
              </a:buClr>
              <a:buSzPts val="1600"/>
              <a:buFont typeface="Calibri"/>
              <a:buAutoNum type="arabicPeriod"/>
            </a:pPr>
            <a:r>
              <a:rPr lang="es-ES"/>
              <a:t>Limitaciones legales o de otro tipo que el sistema debe cumplir.</a:t>
            </a:r>
            <a:endParaRPr/>
          </a:p>
          <a:p>
            <a:pPr marL="449263" lvl="1" indent="-184149" algn="just" rtl="0">
              <a:spcBef>
                <a:spcPts val="600"/>
              </a:spcBef>
              <a:spcAft>
                <a:spcPts val="0"/>
              </a:spcAft>
              <a:buClr>
                <a:schemeClr val="dk1"/>
              </a:buClr>
              <a:buSzPts val="1600"/>
              <a:buFont typeface="Calibri"/>
              <a:buAutoNum type="arabicPeriod"/>
            </a:pPr>
            <a:r>
              <a:rPr lang="es-ES"/>
              <a:t>Definición de términos técnicos o específicos del dominio del proyecto.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162" name="Google Shape;162;p13"/>
          <p:cNvSpPr/>
          <p:nvPr/>
        </p:nvSpPr>
        <p:spPr>
          <a:xfrm>
            <a:off x="658086" y="824783"/>
            <a:ext cx="4428456" cy="369332"/>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lt1"/>
                </a:solidFill>
                <a:latin typeface="Calibri"/>
                <a:ea typeface="Calibri"/>
                <a:cs typeface="Calibri"/>
                <a:sym typeface="Calibri"/>
              </a:rPr>
              <a:t>DOCUMENTACIÓN DE REQUISITOS - Ejemplos</a:t>
            </a:r>
            <a:endParaRPr/>
          </a:p>
        </p:txBody>
      </p:sp>
      <p:sp>
        <p:nvSpPr>
          <p:cNvPr id="163" name="Google Shape;163;p13"/>
          <p:cNvSpPr/>
          <p:nvPr/>
        </p:nvSpPr>
        <p:spPr>
          <a:xfrm>
            <a:off x="745957" y="1500756"/>
            <a:ext cx="7676148" cy="32932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a:solidFill>
                  <a:schemeClr val="accent1"/>
                </a:solidFill>
                <a:latin typeface="Calibri"/>
                <a:ea typeface="Calibri"/>
                <a:cs typeface="Calibri"/>
                <a:sym typeface="Calibri"/>
              </a:rPr>
              <a:t>Siguiendo con nuestro ejemplo del sistema de gestión de citas para una clínica médica, el documento podría estructurarse de la siguiente manera:</a:t>
            </a:r>
            <a:endParaRPr/>
          </a:p>
          <a:p>
            <a:pPr marL="0" marR="0" lvl="0" indent="0" algn="l" rtl="0">
              <a:spcBef>
                <a:spcPts val="0"/>
              </a:spcBef>
              <a:spcAft>
                <a:spcPts val="0"/>
              </a:spcAft>
              <a:buNone/>
            </a:pPr>
            <a:endParaRPr sz="1600" b="1">
              <a:solidFill>
                <a:schemeClr val="accent1"/>
              </a:solidFill>
              <a:latin typeface="Calibri"/>
              <a:ea typeface="Calibri"/>
              <a:cs typeface="Calibri"/>
              <a:sym typeface="Calibri"/>
            </a:endParaRPr>
          </a:p>
          <a:p>
            <a:pPr marL="263525" marR="0" lvl="0" indent="-263525" algn="l" rtl="0">
              <a:spcBef>
                <a:spcPts val="0"/>
              </a:spcBef>
              <a:spcAft>
                <a:spcPts val="0"/>
              </a:spcAft>
              <a:buClr>
                <a:schemeClr val="dk1"/>
              </a:buClr>
              <a:buSzPts val="1600"/>
              <a:buFont typeface="Calibri"/>
              <a:buAutoNum type="arabicPeriod"/>
            </a:pPr>
            <a:r>
              <a:rPr lang="es-ES" sz="1600" b="1">
                <a:solidFill>
                  <a:schemeClr val="dk1"/>
                </a:solidFill>
                <a:latin typeface="Calibri"/>
                <a:ea typeface="Calibri"/>
                <a:cs typeface="Calibri"/>
                <a:sym typeface="Calibri"/>
              </a:rPr>
              <a:t>Introducción</a:t>
            </a:r>
            <a:r>
              <a:rPr lang="es-ES" sz="1600">
                <a:solidFill>
                  <a:schemeClr val="dk1"/>
                </a:solidFill>
                <a:latin typeface="Calibri"/>
                <a:ea typeface="Calibri"/>
                <a:cs typeface="Calibri"/>
                <a:sym typeface="Calibri"/>
              </a:rPr>
              <a:t>: “Este documento detalla los requisitos para el sistema de gestión de citas de la Clínica XYZ, diseñado para agilizar el proceso de programación y seguimiento de citas médicas.”</a:t>
            </a:r>
            <a:endParaRPr/>
          </a:p>
          <a:p>
            <a:pPr marL="263525" marR="0" lvl="0" indent="-263525" algn="l" rtl="0">
              <a:spcBef>
                <a:spcPts val="0"/>
              </a:spcBef>
              <a:spcAft>
                <a:spcPts val="0"/>
              </a:spcAft>
              <a:buClr>
                <a:schemeClr val="dk1"/>
              </a:buClr>
              <a:buSzPts val="1600"/>
              <a:buFont typeface="Calibri"/>
              <a:buAutoNum type="arabicPeriod"/>
            </a:pPr>
            <a:r>
              <a:rPr lang="es-ES" sz="1600" b="1">
                <a:solidFill>
                  <a:schemeClr val="dk1"/>
                </a:solidFill>
                <a:latin typeface="Calibri"/>
                <a:ea typeface="Calibri"/>
                <a:cs typeface="Calibri"/>
                <a:sym typeface="Calibri"/>
              </a:rPr>
              <a:t>Requisitos Funcionales:</a:t>
            </a:r>
            <a:endParaRPr/>
          </a:p>
          <a:p>
            <a:pPr marL="457200" marR="0" lvl="1" indent="0" algn="l" rtl="0">
              <a:spcBef>
                <a:spcPts val="0"/>
              </a:spcBef>
              <a:spcAft>
                <a:spcPts val="0"/>
              </a:spcAft>
              <a:buNone/>
            </a:pPr>
            <a:r>
              <a:rPr lang="es-ES" sz="1600">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El sistema debe permitir a los médicos visualizar la disponibilidad de las salas de tratamiento.</a:t>
            </a:r>
            <a:r>
              <a:rPr lang="es-ES" sz="1600">
                <a:solidFill>
                  <a:schemeClr val="dk1"/>
                </a:solidFill>
                <a:latin typeface="Calibri"/>
                <a:ea typeface="Calibri"/>
                <a:cs typeface="Calibri"/>
                <a:sym typeface="Calibri"/>
              </a:rPr>
              <a:t>”</a:t>
            </a:r>
            <a:endParaRPr/>
          </a:p>
          <a:p>
            <a:pPr marL="457200" marR="0" lvl="1" indent="0" algn="l" rtl="0">
              <a:spcBef>
                <a:spcPts val="0"/>
              </a:spcBef>
              <a:spcAft>
                <a:spcPts val="0"/>
              </a:spcAft>
              <a:buNone/>
            </a:pPr>
            <a:r>
              <a:rPr lang="es-ES" sz="1600">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Los pacientes deben poder reservar citas en línea.</a:t>
            </a:r>
            <a:r>
              <a:rPr lang="es-ES" sz="1600">
                <a:solidFill>
                  <a:schemeClr val="dk1"/>
                </a:solidFill>
                <a:latin typeface="Calibri"/>
                <a:ea typeface="Calibri"/>
                <a:cs typeface="Calibri"/>
                <a:sym typeface="Calibri"/>
              </a:rPr>
              <a:t>”</a:t>
            </a:r>
            <a:endParaRPr/>
          </a:p>
          <a:p>
            <a:pPr marL="263525" marR="0" lvl="0" indent="-263525" algn="l" rtl="0">
              <a:spcBef>
                <a:spcPts val="0"/>
              </a:spcBef>
              <a:spcAft>
                <a:spcPts val="0"/>
              </a:spcAft>
              <a:buClr>
                <a:schemeClr val="dk1"/>
              </a:buClr>
              <a:buSzPts val="1600"/>
              <a:buFont typeface="Calibri"/>
              <a:buAutoNum type="arabicPeriod"/>
            </a:pPr>
            <a:r>
              <a:rPr lang="es-ES" sz="1600" b="1">
                <a:solidFill>
                  <a:schemeClr val="dk1"/>
                </a:solidFill>
                <a:latin typeface="Calibri"/>
                <a:ea typeface="Calibri"/>
                <a:cs typeface="Calibri"/>
                <a:sym typeface="Calibri"/>
              </a:rPr>
              <a:t>Requisitos No Funcionales:</a:t>
            </a:r>
            <a:endParaRPr/>
          </a:p>
          <a:p>
            <a:pPr marL="457200" marR="0" lvl="1" indent="0" algn="l" rtl="0">
              <a:spcBef>
                <a:spcPts val="0"/>
              </a:spcBef>
              <a:spcAft>
                <a:spcPts val="0"/>
              </a:spcAft>
              <a:buNone/>
            </a:pPr>
            <a:r>
              <a:rPr lang="es-ES" sz="1600">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El tiempo de respuesta del sistema no debe exceder los 2 segundos.</a:t>
            </a:r>
            <a:r>
              <a:rPr lang="es-ES" sz="1600">
                <a:solidFill>
                  <a:schemeClr val="dk1"/>
                </a:solidFill>
                <a:latin typeface="Calibri"/>
                <a:ea typeface="Calibri"/>
                <a:cs typeface="Calibri"/>
                <a:sym typeface="Calibri"/>
              </a:rPr>
              <a:t>”</a:t>
            </a:r>
            <a:endParaRPr/>
          </a:p>
          <a:p>
            <a:pPr marL="457200" marR="0" lvl="1" indent="0" algn="l" rtl="0">
              <a:spcBef>
                <a:spcPts val="0"/>
              </a:spcBef>
              <a:spcAft>
                <a:spcPts val="0"/>
              </a:spcAft>
              <a:buNone/>
            </a:pPr>
            <a:r>
              <a:rPr lang="es-ES" sz="1600">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El sistema debe cumplir con las normas de privacidad de datos médicos.</a:t>
            </a:r>
            <a:r>
              <a:rPr lang="es-ES" sz="1600">
                <a:solidFill>
                  <a:schemeClr val="dk1"/>
                </a:solidFill>
                <a:latin typeface="Calibri"/>
                <a:ea typeface="Calibri"/>
                <a:cs typeface="Calibri"/>
                <a:sym typeface="Calibri"/>
              </a:rPr>
              <a:t>”</a:t>
            </a:r>
            <a:endParaRPr sz="16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4"/>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170" name="Google Shape;170;p14"/>
          <p:cNvSpPr/>
          <p:nvPr/>
        </p:nvSpPr>
        <p:spPr>
          <a:xfrm>
            <a:off x="733926" y="1068545"/>
            <a:ext cx="7676148" cy="255454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startAt="4"/>
            </a:pPr>
            <a:r>
              <a:rPr lang="es-ES" sz="1600" b="1">
                <a:solidFill>
                  <a:schemeClr val="dk1"/>
                </a:solidFill>
                <a:latin typeface="Calibri"/>
                <a:ea typeface="Calibri"/>
                <a:cs typeface="Calibri"/>
                <a:sym typeface="Calibri"/>
              </a:rPr>
              <a:t>Casos de Uso:</a:t>
            </a:r>
            <a:endParaRPr/>
          </a:p>
          <a:p>
            <a:pPr marL="800100" marR="0" lvl="1" indent="-342900" algn="l" rtl="0">
              <a:spcBef>
                <a:spcPts val="0"/>
              </a:spcBef>
              <a:spcAft>
                <a:spcPts val="0"/>
              </a:spcAft>
              <a:buClr>
                <a:schemeClr val="dk1"/>
              </a:buClr>
              <a:buSzPts val="1600"/>
              <a:buFont typeface="Calibri"/>
              <a:buAutoNum type="arabicPeriod" startAt="4"/>
            </a:pPr>
            <a:r>
              <a:rPr lang="es-ES" sz="1600">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Caso de uso 1: Un paciente reserva una cita.</a:t>
            </a:r>
            <a:r>
              <a:rPr lang="es-ES" sz="1600">
                <a:solidFill>
                  <a:schemeClr val="dk1"/>
                </a:solidFill>
                <a:latin typeface="Calibri"/>
                <a:ea typeface="Calibri"/>
                <a:cs typeface="Calibri"/>
                <a:sym typeface="Calibri"/>
              </a:rPr>
              <a:t>”</a:t>
            </a:r>
            <a:endParaRPr/>
          </a:p>
          <a:p>
            <a:pPr marL="800100" marR="0" lvl="1" indent="-342900" algn="l" rtl="0">
              <a:spcBef>
                <a:spcPts val="0"/>
              </a:spcBef>
              <a:spcAft>
                <a:spcPts val="0"/>
              </a:spcAft>
              <a:buClr>
                <a:schemeClr val="dk1"/>
              </a:buClr>
              <a:buSzPts val="1600"/>
              <a:buFont typeface="Calibri"/>
              <a:buAutoNum type="arabicPeriod" startAt="4"/>
            </a:pPr>
            <a:r>
              <a:rPr lang="es-ES" sz="1600">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Caso de uso 2: Un médico revisa su agenda del día.</a:t>
            </a:r>
            <a:r>
              <a:rPr lang="es-ES" sz="1600">
                <a:solidFill>
                  <a:schemeClr val="dk1"/>
                </a:solidFill>
                <a:latin typeface="Calibri"/>
                <a:ea typeface="Calibri"/>
                <a:cs typeface="Calibri"/>
                <a:sym typeface="Calibri"/>
              </a:rPr>
              <a:t>”</a:t>
            </a:r>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Calibri"/>
              <a:buAutoNum type="arabicPeriod" startAt="4"/>
            </a:pPr>
            <a:r>
              <a:rPr lang="es-ES" sz="1600" b="1">
                <a:solidFill>
                  <a:schemeClr val="dk1"/>
                </a:solidFill>
                <a:latin typeface="Calibri"/>
                <a:ea typeface="Calibri"/>
                <a:cs typeface="Calibri"/>
                <a:sym typeface="Calibri"/>
              </a:rPr>
              <a:t>Restricciones y Regulaciones:</a:t>
            </a:r>
            <a:endParaRPr/>
          </a:p>
          <a:p>
            <a:pPr marL="800100" marR="0" lvl="1" indent="-342900" algn="l" rtl="0">
              <a:spcBef>
                <a:spcPts val="0"/>
              </a:spcBef>
              <a:spcAft>
                <a:spcPts val="0"/>
              </a:spcAft>
              <a:buClr>
                <a:schemeClr val="dk1"/>
              </a:buClr>
              <a:buSzPts val="1600"/>
              <a:buFont typeface="Calibri"/>
              <a:buAutoNum type="arabicPeriod" startAt="4"/>
            </a:pPr>
            <a:r>
              <a:rPr lang="es-ES" sz="1600">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El sistema debe cumplir con la legislación local sobre privacidad de datos médicos.</a:t>
            </a:r>
            <a:r>
              <a:rPr lang="es-ES" sz="1600">
                <a:solidFill>
                  <a:schemeClr val="dk1"/>
                </a:solidFill>
                <a:latin typeface="Calibri"/>
                <a:ea typeface="Calibri"/>
                <a:cs typeface="Calibri"/>
                <a:sym typeface="Calibri"/>
              </a:rPr>
              <a:t>”</a:t>
            </a:r>
            <a:endParaRPr/>
          </a:p>
          <a:p>
            <a:pPr marL="800100" marR="0" lvl="1" indent="-241300" algn="l" rtl="0">
              <a:spcBef>
                <a:spcPts val="0"/>
              </a:spcBef>
              <a:spcAft>
                <a:spcPts val="0"/>
              </a:spcAft>
              <a:buClr>
                <a:schemeClr val="dk1"/>
              </a:buClr>
              <a:buSzPts val="1600"/>
              <a:buFont typeface="Calibri"/>
              <a:buNone/>
            </a:pPr>
            <a:endParaRPr sz="1600" b="0" i="0" u="none" strike="noStrike" cap="none">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Calibri"/>
              <a:buAutoNum type="arabicPeriod" startAt="4"/>
            </a:pPr>
            <a:r>
              <a:rPr lang="es-ES" sz="1600" b="1">
                <a:solidFill>
                  <a:schemeClr val="dk1"/>
                </a:solidFill>
                <a:latin typeface="Calibri"/>
                <a:ea typeface="Calibri"/>
                <a:cs typeface="Calibri"/>
                <a:sym typeface="Calibri"/>
              </a:rPr>
              <a:t>Glosario:</a:t>
            </a:r>
            <a:endParaRPr/>
          </a:p>
          <a:p>
            <a:pPr marL="800100" marR="0" lvl="1" indent="-342900" algn="l" rtl="0">
              <a:spcBef>
                <a:spcPts val="0"/>
              </a:spcBef>
              <a:spcAft>
                <a:spcPts val="0"/>
              </a:spcAft>
              <a:buClr>
                <a:schemeClr val="dk1"/>
              </a:buClr>
              <a:buSzPts val="1600"/>
              <a:buFont typeface="Calibri"/>
              <a:buAutoNum type="arabicPeriod" startAt="4"/>
            </a:pPr>
            <a:r>
              <a:rPr lang="es-ES" sz="1600">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Stakeholder: Cualquier persona o entidad con interés en el sistema.</a:t>
            </a:r>
            <a:r>
              <a:rPr lang="es-ES" sz="1600">
                <a:solidFill>
                  <a:schemeClr val="dk1"/>
                </a:solidFill>
                <a:latin typeface="Calibri"/>
                <a:ea typeface="Calibri"/>
                <a:cs typeface="Calibri"/>
                <a:sym typeface="Calibri"/>
              </a:rPr>
              <a:t>”</a:t>
            </a:r>
            <a:endParaRPr sz="16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5"/>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177" name="Google Shape;177;p15"/>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VALIDACIÓN DE REQUISITOS</a:t>
            </a:r>
            <a:endParaRPr/>
          </a:p>
        </p:txBody>
      </p:sp>
      <p:sp>
        <p:nvSpPr>
          <p:cNvPr id="178" name="Google Shape;178;p15"/>
          <p:cNvSpPr txBox="1">
            <a:spLocks noGrp="1"/>
          </p:cNvSpPr>
          <p:nvPr>
            <p:ph type="body" idx="4"/>
          </p:nvPr>
        </p:nvSpPr>
        <p:spPr>
          <a:xfrm>
            <a:off x="468312" y="1177927"/>
            <a:ext cx="8001920"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En esta etapa se verifica que los requisitos documentados representen de manera precisa y completa las necesidades y expectativas de los stakeholders.</a:t>
            </a:r>
            <a:endParaRPr/>
          </a:p>
          <a:p>
            <a:pPr marL="266700" lvl="0" indent="-266700" algn="l" rtl="0">
              <a:spcBef>
                <a:spcPts val="1200"/>
              </a:spcBef>
              <a:spcAft>
                <a:spcPts val="0"/>
              </a:spcAft>
              <a:buClr>
                <a:schemeClr val="dk1"/>
              </a:buClr>
              <a:buSzPts val="1200"/>
              <a:buChar char="❑"/>
            </a:pPr>
            <a:r>
              <a:rPr lang="es-ES"/>
              <a:t>Aspectos Clave de la Validación</a:t>
            </a:r>
            <a:endParaRPr/>
          </a:p>
          <a:p>
            <a:pPr marL="0" lvl="0" indent="0" algn="l" rtl="0">
              <a:spcBef>
                <a:spcPts val="600"/>
              </a:spcBef>
              <a:spcAft>
                <a:spcPts val="0"/>
              </a:spcAft>
              <a:buClr>
                <a:schemeClr val="dk1"/>
              </a:buClr>
              <a:buSzPts val="1200"/>
              <a:buNone/>
            </a:pPr>
            <a:endParaRPr/>
          </a:p>
          <a:p>
            <a:pPr marL="449263" lvl="1" indent="-184149" algn="l" rtl="0">
              <a:spcBef>
                <a:spcPts val="600"/>
              </a:spcBef>
              <a:spcAft>
                <a:spcPts val="0"/>
              </a:spcAft>
              <a:buClr>
                <a:schemeClr val="dk1"/>
              </a:buClr>
              <a:buSzPts val="1600"/>
              <a:buFont typeface="Calibri"/>
              <a:buAutoNum type="arabicPeriod"/>
            </a:pPr>
            <a:r>
              <a:rPr lang="es-ES"/>
              <a:t>Revisión detallada de los requisitos documentados para identificar posibles errores, omisiones o ambigüedades.</a:t>
            </a:r>
            <a:endParaRPr/>
          </a:p>
          <a:p>
            <a:pPr marL="449263" lvl="1" indent="-184149" algn="l" rtl="0">
              <a:spcBef>
                <a:spcPts val="600"/>
              </a:spcBef>
              <a:spcAft>
                <a:spcPts val="0"/>
              </a:spcAft>
              <a:buClr>
                <a:schemeClr val="dk1"/>
              </a:buClr>
              <a:buSzPts val="1600"/>
              <a:buFont typeface="Calibri"/>
              <a:buAutoNum type="arabicPeriod"/>
            </a:pPr>
            <a:r>
              <a:rPr lang="es-ES"/>
              <a:t>Se verifica que los requisitos no sean contradictorios entre sí.</a:t>
            </a:r>
            <a:endParaRPr/>
          </a:p>
          <a:p>
            <a:pPr marL="449263" lvl="1" indent="-184149" algn="l" rtl="0">
              <a:spcBef>
                <a:spcPts val="600"/>
              </a:spcBef>
              <a:spcAft>
                <a:spcPts val="0"/>
              </a:spcAft>
              <a:buClr>
                <a:schemeClr val="dk1"/>
              </a:buClr>
              <a:buSzPts val="1600"/>
              <a:buFont typeface="Calibri"/>
              <a:buAutoNum type="arabicPeriod"/>
            </a:pPr>
            <a:r>
              <a:rPr lang="es-ES"/>
              <a:t>Cada requisito debe ser verificable.</a:t>
            </a:r>
            <a:endParaRPr/>
          </a:p>
          <a:p>
            <a:pPr marL="449263" lvl="1" indent="-184149" algn="l" rtl="0">
              <a:spcBef>
                <a:spcPts val="600"/>
              </a:spcBef>
              <a:spcAft>
                <a:spcPts val="0"/>
              </a:spcAft>
              <a:buClr>
                <a:schemeClr val="dk1"/>
              </a:buClr>
              <a:buSzPts val="1600"/>
              <a:buFont typeface="Calibri"/>
              <a:buAutoNum type="arabicPeriod"/>
            </a:pPr>
            <a:r>
              <a:rPr lang="es-ES"/>
              <a:t>Se evalúa si los requisitos son alcanzables con los recursos disponibles.</a:t>
            </a:r>
            <a:endParaRPr/>
          </a:p>
          <a:p>
            <a:pPr marL="449263" lvl="1" indent="-184149" algn="l" rtl="0">
              <a:spcBef>
                <a:spcPts val="600"/>
              </a:spcBef>
              <a:spcAft>
                <a:spcPts val="0"/>
              </a:spcAft>
              <a:buClr>
                <a:schemeClr val="dk1"/>
              </a:buClr>
              <a:buSzPts val="1600"/>
              <a:buFont typeface="Calibri"/>
              <a:buAutoNum type="arabicPeriod"/>
            </a:pPr>
            <a:r>
              <a:rPr lang="es-ES"/>
              <a:t>Finalmente, los requisitos validados deben ser aceptados formalmente por el cliente/usuario.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6"/>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185" name="Google Shape;185;p16"/>
          <p:cNvSpPr/>
          <p:nvPr/>
        </p:nvSpPr>
        <p:spPr>
          <a:xfrm>
            <a:off x="468313" y="844034"/>
            <a:ext cx="3702873" cy="369332"/>
          </a:xfrm>
          <a:prstGeom prst="rect">
            <a:avLst/>
          </a:prstGeom>
          <a:solidFill>
            <a:schemeClr val="accent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lt1"/>
                </a:solidFill>
                <a:latin typeface="Calibri"/>
                <a:ea typeface="Calibri"/>
                <a:cs typeface="Calibri"/>
                <a:sym typeface="Calibri"/>
              </a:rPr>
              <a:t>VALIDACIÓN DE REQUISITOS, Ejemplo</a:t>
            </a:r>
            <a:endParaRPr/>
          </a:p>
        </p:txBody>
      </p:sp>
      <p:sp>
        <p:nvSpPr>
          <p:cNvPr id="186" name="Google Shape;186;p16"/>
          <p:cNvSpPr/>
          <p:nvPr/>
        </p:nvSpPr>
        <p:spPr>
          <a:xfrm>
            <a:off x="611205" y="1522081"/>
            <a:ext cx="7628020" cy="19697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a:solidFill>
                  <a:schemeClr val="accent1"/>
                </a:solidFill>
                <a:latin typeface="Calibri"/>
                <a:ea typeface="Calibri"/>
                <a:cs typeface="Calibri"/>
                <a:sym typeface="Calibri"/>
              </a:rPr>
              <a:t>Siguiendo con el sistema de gestión de citas médicas:</a:t>
            </a:r>
            <a:endParaRPr/>
          </a:p>
          <a:p>
            <a:pPr marL="0" marR="0" lvl="0" indent="0" algn="l" rtl="0">
              <a:spcBef>
                <a:spcPts val="1200"/>
              </a:spcBef>
              <a:spcAft>
                <a:spcPts val="0"/>
              </a:spcAft>
              <a:buNone/>
            </a:pPr>
            <a:r>
              <a:rPr lang="es-ES" sz="1600" b="1">
                <a:solidFill>
                  <a:schemeClr val="dk1"/>
                </a:solidFill>
                <a:latin typeface="Calibri"/>
                <a:ea typeface="Calibri"/>
                <a:cs typeface="Calibri"/>
                <a:sym typeface="Calibri"/>
              </a:rPr>
              <a:t>Revisión de Requisitos</a:t>
            </a:r>
            <a:r>
              <a:rPr lang="es-ES" sz="1600">
                <a:solidFill>
                  <a:schemeClr val="dk1"/>
                </a:solidFill>
                <a:latin typeface="Calibri"/>
                <a:ea typeface="Calibri"/>
                <a:cs typeface="Calibri"/>
                <a:sym typeface="Calibri"/>
              </a:rPr>
              <a:t>: Convocas una reunión con médicos, enfermeras, recepcionistas y representantes de los pacientes para revisar los requisitos documentados.</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Consistencia y Coherencia</a:t>
            </a:r>
            <a:r>
              <a:rPr lang="es-ES" sz="1600">
                <a:solidFill>
                  <a:schemeClr val="dk1"/>
                </a:solidFill>
                <a:latin typeface="Calibri"/>
                <a:ea typeface="Calibri"/>
                <a:cs typeface="Calibri"/>
                <a:sym typeface="Calibri"/>
              </a:rPr>
              <a:t>: Te aseguras de que no haya requisitos contradictorios, como “el sistema debe ser accesible solo por el personal médico” y “los pacientes deben poder reservar citas en línea”.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7"/>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193" name="Google Shape;193;p17"/>
          <p:cNvSpPr/>
          <p:nvPr/>
        </p:nvSpPr>
        <p:spPr>
          <a:xfrm>
            <a:off x="688207" y="1147986"/>
            <a:ext cx="7628020"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a:solidFill>
                  <a:schemeClr val="dk1"/>
                </a:solidFill>
                <a:latin typeface="Calibri"/>
                <a:ea typeface="Calibri"/>
                <a:cs typeface="Calibri"/>
                <a:sym typeface="Calibri"/>
              </a:rPr>
              <a:t>Verificabilidad</a:t>
            </a:r>
            <a:r>
              <a:rPr lang="es-ES" sz="1600">
                <a:solidFill>
                  <a:schemeClr val="dk1"/>
                </a:solidFill>
                <a:latin typeface="Calibri"/>
                <a:ea typeface="Calibri"/>
                <a:cs typeface="Calibri"/>
                <a:sym typeface="Calibri"/>
              </a:rPr>
              <a:t>: Modificas requisitos vagos como “el sistema debe ser rápido” por “el tiempo de respuesta del sistema no debe exceder los 2 segundos”.</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Factibilidad</a:t>
            </a:r>
            <a:r>
              <a:rPr lang="es-ES" sz="1600">
                <a:solidFill>
                  <a:schemeClr val="dk1"/>
                </a:solidFill>
                <a:latin typeface="Calibri"/>
                <a:ea typeface="Calibri"/>
                <a:cs typeface="Calibri"/>
                <a:sym typeface="Calibri"/>
              </a:rPr>
              <a:t>: Consultas con el equipo de desarrollo para asegurarte de que los requisitos son técnicamente factibles dentro del tiempo y el presupuesto dados.</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Aceptación del Cliente</a:t>
            </a:r>
            <a:r>
              <a:rPr lang="es-ES" sz="1600">
                <a:solidFill>
                  <a:schemeClr val="dk1"/>
                </a:solidFill>
                <a:latin typeface="Calibri"/>
                <a:ea typeface="Calibri"/>
                <a:cs typeface="Calibri"/>
                <a:sym typeface="Calibri"/>
              </a:rPr>
              <a:t>: Una vez validados los requisitos, obtienes una aprobación formal por parte del cliente, que en este caso podría ser la administración de la clínica.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8"/>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pic>
        <p:nvPicPr>
          <p:cNvPr id="200" name="Google Shape;200;p18"/>
          <p:cNvPicPr preferRelativeResize="0">
            <a:picLocks noGrp="1"/>
          </p:cNvPicPr>
          <p:nvPr>
            <p:ph type="pic" idx="2"/>
          </p:nvPr>
        </p:nvPicPr>
        <p:blipFill rotWithShape="1">
          <a:blip r:embed="rId3">
            <a:alphaModFix/>
          </a:blip>
          <a:srcRect l="372" r="371"/>
          <a:stretch/>
        </p:blipFill>
        <p:spPr>
          <a:xfrm>
            <a:off x="5823284" y="1392923"/>
            <a:ext cx="2852404" cy="3102407"/>
          </a:xfrm>
          <a:prstGeom prst="rect">
            <a:avLst/>
          </a:prstGeom>
          <a:noFill/>
          <a:ln>
            <a:noFill/>
          </a:ln>
        </p:spPr>
      </p:pic>
      <p:sp>
        <p:nvSpPr>
          <p:cNvPr id="201" name="Google Shape;201;p18"/>
          <p:cNvSpPr txBox="1">
            <a:spLocks noGrp="1"/>
          </p:cNvSpPr>
          <p:nvPr>
            <p:ph type="body" idx="1"/>
          </p:nvPr>
        </p:nvSpPr>
        <p:spPr>
          <a:xfrm>
            <a:off x="468313" y="671430"/>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GESTIÓN DE REQUISITOS</a:t>
            </a:r>
            <a:endParaRPr/>
          </a:p>
        </p:txBody>
      </p:sp>
      <p:sp>
        <p:nvSpPr>
          <p:cNvPr id="202" name="Google Shape;202;p18"/>
          <p:cNvSpPr txBox="1">
            <a:spLocks noGrp="1"/>
          </p:cNvSpPr>
          <p:nvPr>
            <p:ph type="body" idx="4"/>
          </p:nvPr>
        </p:nvSpPr>
        <p:spPr>
          <a:xfrm>
            <a:off x="468313" y="1065047"/>
            <a:ext cx="5172091"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Esta etapa es un proceso continuo que abarca desde la identificación hasta el mantenimiento de los requisitos a lo largo de todo el ciclo de vida del proyecto.</a:t>
            </a:r>
            <a:endParaRPr/>
          </a:p>
          <a:p>
            <a:pPr marL="266700" lvl="0" indent="-266700" algn="l" rtl="0">
              <a:spcBef>
                <a:spcPts val="1200"/>
              </a:spcBef>
              <a:spcAft>
                <a:spcPts val="0"/>
              </a:spcAft>
              <a:buClr>
                <a:schemeClr val="dk1"/>
              </a:buClr>
              <a:buSzPts val="1200"/>
              <a:buChar char="❑"/>
            </a:pPr>
            <a:r>
              <a:rPr lang="es-ES"/>
              <a:t>Aspectos Clave de la Gestión de Requisitos:</a:t>
            </a:r>
            <a:endParaRPr/>
          </a:p>
          <a:p>
            <a:pPr marL="449263" lvl="1" indent="-184149" algn="l" rtl="0">
              <a:spcBef>
                <a:spcPts val="600"/>
              </a:spcBef>
              <a:spcAft>
                <a:spcPts val="0"/>
              </a:spcAft>
              <a:buClr>
                <a:schemeClr val="dk1"/>
              </a:buClr>
              <a:buSzPts val="1600"/>
              <a:buFont typeface="Calibri"/>
              <a:buAutoNum type="arabicPeriod"/>
            </a:pPr>
            <a:r>
              <a:rPr lang="es-ES"/>
              <a:t>Cada requisito tiene un identificador único.</a:t>
            </a:r>
            <a:endParaRPr/>
          </a:p>
          <a:p>
            <a:pPr marL="449263" lvl="1" indent="-184149" algn="l" rtl="0">
              <a:spcBef>
                <a:spcPts val="600"/>
              </a:spcBef>
              <a:spcAft>
                <a:spcPts val="0"/>
              </a:spcAft>
              <a:buClr>
                <a:schemeClr val="dk1"/>
              </a:buClr>
              <a:buSzPts val="1600"/>
              <a:buFont typeface="Calibri"/>
              <a:buAutoNum type="arabicPeriod"/>
            </a:pPr>
            <a:r>
              <a:rPr lang="es-ES"/>
              <a:t>Mantener un registro de cómo cada requisito afecta o es afectado por otros elementos del sistema y del proyecto.</a:t>
            </a:r>
            <a:endParaRPr/>
          </a:p>
          <a:p>
            <a:pPr marL="449263" lvl="1" indent="-184149" algn="l" rtl="0">
              <a:spcBef>
                <a:spcPts val="600"/>
              </a:spcBef>
              <a:spcAft>
                <a:spcPts val="0"/>
              </a:spcAft>
              <a:buClr>
                <a:schemeClr val="dk1"/>
              </a:buClr>
              <a:buSzPts val="1600"/>
              <a:buFont typeface="Calibri"/>
              <a:buAutoNum type="arabicPeriod"/>
            </a:pPr>
            <a:r>
              <a:rPr lang="es-ES"/>
              <a:t>Establecer un procedimiento para gestionar cambios en los requisitos.</a:t>
            </a:r>
            <a:endParaRPr/>
          </a:p>
          <a:p>
            <a:pPr marL="449263" lvl="1" indent="-184149" algn="l" rtl="0">
              <a:spcBef>
                <a:spcPts val="600"/>
              </a:spcBef>
              <a:spcAft>
                <a:spcPts val="0"/>
              </a:spcAft>
              <a:buClr>
                <a:schemeClr val="dk1"/>
              </a:buClr>
              <a:buSzPts val="1600"/>
              <a:buFont typeface="Calibri"/>
              <a:buAutoNum type="arabicPeriod"/>
            </a:pPr>
            <a:r>
              <a:rPr lang="es-ES"/>
              <a:t>Asegurar que todos los stakeholders estén al tanto de los requisitos y sus cambios.</a:t>
            </a:r>
            <a:endParaRPr/>
          </a:p>
          <a:p>
            <a:pPr marL="449263" lvl="1" indent="-184149" algn="l" rtl="0">
              <a:spcBef>
                <a:spcPts val="600"/>
              </a:spcBef>
              <a:spcAft>
                <a:spcPts val="0"/>
              </a:spcAft>
              <a:buClr>
                <a:schemeClr val="dk1"/>
              </a:buClr>
              <a:buSzPts val="1600"/>
              <a:buFont typeface="Calibri"/>
              <a:buAutoNum type="arabicPeriod"/>
            </a:pPr>
            <a:r>
              <a:rPr lang="es-ES"/>
              <a:t>Garantizar que los requisitos se mantienen válidos en el contexto del negocio.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9"/>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209" name="Google Shape;209;p19"/>
          <p:cNvSpPr/>
          <p:nvPr/>
        </p:nvSpPr>
        <p:spPr>
          <a:xfrm>
            <a:off x="468313" y="754418"/>
            <a:ext cx="3371885"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GESTIÓN DE REQUISITOS, Ejemplo</a:t>
            </a:r>
            <a:endParaRPr/>
          </a:p>
        </p:txBody>
      </p:sp>
      <p:sp>
        <p:nvSpPr>
          <p:cNvPr id="210" name="Google Shape;210;p19"/>
          <p:cNvSpPr/>
          <p:nvPr/>
        </p:nvSpPr>
        <p:spPr>
          <a:xfrm>
            <a:off x="697830" y="1380172"/>
            <a:ext cx="7859029" cy="29546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dirty="0">
                <a:solidFill>
                  <a:schemeClr val="accent1"/>
                </a:solidFill>
                <a:latin typeface="Calibri"/>
                <a:ea typeface="Calibri"/>
                <a:cs typeface="Calibri"/>
                <a:sym typeface="Calibri"/>
              </a:rPr>
              <a:t>Siguiendo con el sistema de gestión de citas médicas:</a:t>
            </a:r>
            <a:endParaRPr dirty="0"/>
          </a:p>
          <a:p>
            <a:pPr marR="0" lvl="0" algn="l" rtl="0">
              <a:spcBef>
                <a:spcPts val="1200"/>
              </a:spcBef>
              <a:spcAft>
                <a:spcPts val="0"/>
              </a:spcAft>
              <a:buClr>
                <a:schemeClr val="dk1"/>
              </a:buClr>
              <a:buSzPts val="1600"/>
            </a:pPr>
            <a:r>
              <a:rPr lang="es-ES" sz="1600" b="1" dirty="0">
                <a:solidFill>
                  <a:schemeClr val="dk1"/>
                </a:solidFill>
                <a:latin typeface="Calibri"/>
                <a:ea typeface="Calibri"/>
                <a:cs typeface="Calibri"/>
                <a:sym typeface="Calibri"/>
              </a:rPr>
              <a:t>Identificación</a:t>
            </a:r>
            <a:r>
              <a:rPr lang="es-ES" sz="1600" dirty="0">
                <a:solidFill>
                  <a:schemeClr val="dk1"/>
                </a:solidFill>
                <a:latin typeface="Calibri"/>
                <a:ea typeface="Calibri"/>
                <a:cs typeface="Calibri"/>
                <a:sym typeface="Calibri"/>
              </a:rPr>
              <a:t>: Cada requisito se etiqueta con un ID único, como “REQ-101” para “Los pacientes deben poder reservar citas en línea”.</a:t>
            </a:r>
            <a:endParaRPr dirty="0"/>
          </a:p>
          <a:p>
            <a:pPr marL="342900" marR="0" lvl="0" indent="-241300" algn="l" rtl="0">
              <a:spcBef>
                <a:spcPts val="0"/>
              </a:spcBef>
              <a:spcAft>
                <a:spcPts val="0"/>
              </a:spcAft>
              <a:buClr>
                <a:schemeClr val="dk1"/>
              </a:buClr>
              <a:buSzPts val="1600"/>
              <a:buFont typeface="Calibri"/>
              <a:buNone/>
            </a:pPr>
            <a:endParaRPr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600"/>
            </a:pPr>
            <a:r>
              <a:rPr lang="es-ES" sz="1600" b="1" dirty="0">
                <a:solidFill>
                  <a:schemeClr val="dk1"/>
                </a:solidFill>
                <a:latin typeface="Calibri"/>
                <a:ea typeface="Calibri"/>
                <a:cs typeface="Calibri"/>
                <a:sym typeface="Calibri"/>
              </a:rPr>
              <a:t>Trazabilidad</a:t>
            </a:r>
            <a:r>
              <a:rPr lang="es-ES" sz="1600" dirty="0">
                <a:solidFill>
                  <a:schemeClr val="dk1"/>
                </a:solidFill>
                <a:latin typeface="Calibri"/>
                <a:ea typeface="Calibri"/>
                <a:cs typeface="Calibri"/>
                <a:sym typeface="Calibri"/>
              </a:rPr>
              <a:t>: Utilizas una matriz de trazabilidad para vincular “REQ-101” con el Caso de Uso correspondiente y con las pruebas de aceptación que verificarán su implementación.</a:t>
            </a:r>
            <a:endParaRPr dirty="0"/>
          </a:p>
          <a:p>
            <a:pPr marL="342900" marR="0" lvl="0" indent="-241300" algn="l" rtl="0">
              <a:spcBef>
                <a:spcPts val="0"/>
              </a:spcBef>
              <a:spcAft>
                <a:spcPts val="0"/>
              </a:spcAft>
              <a:buClr>
                <a:schemeClr val="dk1"/>
              </a:buClr>
              <a:buSzPts val="1600"/>
              <a:buFont typeface="Calibri"/>
              <a:buNone/>
            </a:pPr>
            <a:endParaRPr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600"/>
            </a:pPr>
            <a:r>
              <a:rPr lang="es-ES" sz="1600" b="1" dirty="0">
                <a:solidFill>
                  <a:schemeClr val="dk1"/>
                </a:solidFill>
                <a:latin typeface="Calibri"/>
                <a:ea typeface="Calibri"/>
                <a:cs typeface="Calibri"/>
                <a:sym typeface="Calibri"/>
              </a:rPr>
              <a:t>Cambio</a:t>
            </a:r>
            <a:r>
              <a:rPr lang="es-ES" sz="1600" dirty="0">
                <a:solidFill>
                  <a:schemeClr val="dk1"/>
                </a:solidFill>
                <a:latin typeface="Calibri"/>
                <a:ea typeface="Calibri"/>
                <a:cs typeface="Calibri"/>
                <a:sym typeface="Calibri"/>
              </a:rPr>
              <a:t> </a:t>
            </a:r>
            <a:r>
              <a:rPr lang="es-ES" sz="1600" b="1" dirty="0">
                <a:solidFill>
                  <a:schemeClr val="dk1"/>
                </a:solidFill>
                <a:latin typeface="Calibri"/>
                <a:ea typeface="Calibri"/>
                <a:cs typeface="Calibri"/>
                <a:sym typeface="Calibri"/>
              </a:rPr>
              <a:t>y</a:t>
            </a:r>
            <a:r>
              <a:rPr lang="es-ES" sz="1600" dirty="0">
                <a:solidFill>
                  <a:schemeClr val="dk1"/>
                </a:solidFill>
                <a:latin typeface="Calibri"/>
                <a:ea typeface="Calibri"/>
                <a:cs typeface="Calibri"/>
                <a:sym typeface="Calibri"/>
              </a:rPr>
              <a:t> </a:t>
            </a:r>
            <a:r>
              <a:rPr lang="es-ES" sz="1600" b="1" dirty="0">
                <a:solidFill>
                  <a:schemeClr val="dk1"/>
                </a:solidFill>
                <a:latin typeface="Calibri"/>
                <a:ea typeface="Calibri"/>
                <a:cs typeface="Calibri"/>
                <a:sym typeface="Calibri"/>
              </a:rPr>
              <a:t>Control</a:t>
            </a:r>
            <a:r>
              <a:rPr lang="es-ES" sz="1600" dirty="0">
                <a:solidFill>
                  <a:schemeClr val="dk1"/>
                </a:solidFill>
                <a:latin typeface="Calibri"/>
                <a:ea typeface="Calibri"/>
                <a:cs typeface="Calibri"/>
                <a:sym typeface="Calibri"/>
              </a:rPr>
              <a:t>: Supongamos que un </a:t>
            </a:r>
            <a:r>
              <a:rPr lang="es-ES" sz="1600" dirty="0" err="1">
                <a:solidFill>
                  <a:schemeClr val="dk1"/>
                </a:solidFill>
                <a:latin typeface="Calibri"/>
                <a:ea typeface="Calibri"/>
                <a:cs typeface="Calibri"/>
                <a:sym typeface="Calibri"/>
              </a:rPr>
              <a:t>stakeholder</a:t>
            </a:r>
            <a:r>
              <a:rPr lang="es-ES" sz="1600" dirty="0">
                <a:solidFill>
                  <a:schemeClr val="dk1"/>
                </a:solidFill>
                <a:latin typeface="Calibri"/>
                <a:ea typeface="Calibri"/>
                <a:cs typeface="Calibri"/>
                <a:sym typeface="Calibri"/>
              </a:rPr>
              <a:t> sugiere que también se deben poder cancelar citas en línea. Este nuevo requisito se evalúa en términos de impacto en el desarrollo, costos y beneficios. Si se aprueba, se actualizan todos los documentos y elementos vinculados.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438AD7"/>
              </a:buClr>
              <a:buSzPts val="1700"/>
              <a:buFont typeface="Calibri"/>
              <a:buNone/>
            </a:pPr>
            <a:r>
              <a:rPr lang="es-ES" sz="1700">
                <a:solidFill>
                  <a:srgbClr val="438AD7"/>
                </a:solidFill>
                <a:latin typeface="Calibri"/>
                <a:ea typeface="Calibri"/>
                <a:cs typeface="Calibri"/>
                <a:sym typeface="Calibri"/>
              </a:rPr>
              <a:t>/ INTRODUCCIÓN</a:t>
            </a:r>
            <a:endParaRPr sz="1800">
              <a:solidFill>
                <a:schemeClr val="dk1"/>
              </a:solidFill>
              <a:latin typeface="Calibri"/>
              <a:ea typeface="Calibri"/>
              <a:cs typeface="Calibri"/>
              <a:sym typeface="Calibri"/>
            </a:endParaRPr>
          </a:p>
        </p:txBody>
      </p:sp>
      <p:sp>
        <p:nvSpPr>
          <p:cNvPr id="72" name="Google Shape;72;p2"/>
          <p:cNvSpPr txBox="1"/>
          <p:nvPr/>
        </p:nvSpPr>
        <p:spPr>
          <a:xfrm>
            <a:off x="583633" y="497801"/>
            <a:ext cx="8089850" cy="356393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600">
                <a:solidFill>
                  <a:schemeClr val="dk1"/>
                </a:solidFill>
                <a:latin typeface="Calibri"/>
                <a:ea typeface="Calibri"/>
                <a:cs typeface="Calibri"/>
                <a:sym typeface="Calibri"/>
              </a:rPr>
              <a:t>La elicitación de requisitos es el proceso que consiste en obtener información de los stakeholders, como usuarios, clientes y expertos en el dominio del problema, para comprender las necesidades reales y llegar a un acuerdo sobre la visión y objetivos del producto a desarrollar.</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a:solidFill>
                  <a:schemeClr val="dk1"/>
                </a:solidFill>
                <a:latin typeface="Calibri"/>
                <a:ea typeface="Calibri"/>
                <a:cs typeface="Calibri"/>
                <a:sym typeface="Calibri"/>
              </a:rPr>
              <a:t>Entonces, durante esta sesión:</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742950" marR="0" lvl="1" indent="-285750" algn="l" rtl="0">
              <a:spcBef>
                <a:spcPts val="0"/>
              </a:spcBef>
              <a:spcAft>
                <a:spcPts val="0"/>
              </a:spcAft>
              <a:buClr>
                <a:schemeClr val="dk1"/>
              </a:buClr>
              <a:buSzPts val="1200"/>
              <a:buFont typeface="Arial"/>
              <a:buChar char="•"/>
            </a:pPr>
            <a:r>
              <a:rPr lang="es-ES" sz="1600" b="1" i="0" u="none" strike="noStrike" cap="none">
                <a:solidFill>
                  <a:schemeClr val="dk1"/>
                </a:solidFill>
                <a:latin typeface="Calibri"/>
                <a:ea typeface="Calibri"/>
                <a:cs typeface="Calibri"/>
                <a:sym typeface="Calibri"/>
              </a:rPr>
              <a:t>Conocerás</a:t>
            </a:r>
            <a:r>
              <a:rPr lang="es-ES" sz="1600" b="0" i="0" u="none" strike="noStrike" cap="none">
                <a:solidFill>
                  <a:schemeClr val="dk1"/>
                </a:solidFill>
                <a:latin typeface="Calibri"/>
                <a:ea typeface="Calibri"/>
                <a:cs typeface="Calibri"/>
                <a:sym typeface="Calibri"/>
              </a:rPr>
              <a:t> en qu</a:t>
            </a:r>
            <a:r>
              <a:rPr lang="es-ES" sz="1600">
                <a:solidFill>
                  <a:schemeClr val="dk1"/>
                </a:solidFill>
                <a:latin typeface="Calibri"/>
                <a:ea typeface="Calibri"/>
                <a:cs typeface="Calibri"/>
                <a:sym typeface="Calibri"/>
              </a:rPr>
              <a:t>é</a:t>
            </a:r>
            <a:r>
              <a:rPr lang="es-ES" sz="1600" b="0" i="0" u="none" strike="noStrike" cap="none">
                <a:solidFill>
                  <a:schemeClr val="dk1"/>
                </a:solidFill>
                <a:latin typeface="Calibri"/>
                <a:ea typeface="Calibri"/>
                <a:cs typeface="Calibri"/>
                <a:sym typeface="Calibri"/>
              </a:rPr>
              <a:t> consiste el Proceso de Ingeniería de Requisitos.</a:t>
            </a:r>
            <a:endParaRPr/>
          </a:p>
          <a:p>
            <a:pPr marL="742950" marR="0" lvl="1" indent="-285750" algn="l" rtl="0">
              <a:spcBef>
                <a:spcPts val="0"/>
              </a:spcBef>
              <a:spcAft>
                <a:spcPts val="0"/>
              </a:spcAft>
              <a:buClr>
                <a:schemeClr val="dk1"/>
              </a:buClr>
              <a:buSzPts val="1200"/>
              <a:buFont typeface="Arial"/>
              <a:buChar char="•"/>
            </a:pPr>
            <a:r>
              <a:rPr lang="es-ES" sz="1600" b="1" i="0" u="none" strike="noStrike" cap="none">
                <a:solidFill>
                  <a:schemeClr val="dk1"/>
                </a:solidFill>
                <a:latin typeface="Calibri"/>
                <a:ea typeface="Calibri"/>
                <a:cs typeface="Calibri"/>
                <a:sym typeface="Calibri"/>
              </a:rPr>
              <a:t>Aprenderás</a:t>
            </a:r>
            <a:r>
              <a:rPr lang="es-ES" sz="1600" b="0" i="0" u="none" strike="noStrike" cap="none">
                <a:solidFill>
                  <a:schemeClr val="dk1"/>
                </a:solidFill>
                <a:latin typeface="Calibri"/>
                <a:ea typeface="Calibri"/>
                <a:cs typeface="Calibri"/>
                <a:sym typeface="Calibri"/>
              </a:rPr>
              <a:t> las principales Técnicas de Obtención de Requisitos.</a:t>
            </a:r>
            <a:endParaRPr/>
          </a:p>
          <a:p>
            <a:pPr marL="742950" marR="0" lvl="1" indent="-285750" algn="l" rtl="0">
              <a:spcBef>
                <a:spcPts val="0"/>
              </a:spcBef>
              <a:spcAft>
                <a:spcPts val="0"/>
              </a:spcAft>
              <a:buClr>
                <a:schemeClr val="dk1"/>
              </a:buClr>
              <a:buSzPts val="1200"/>
              <a:buFont typeface="Arial"/>
              <a:buChar char="•"/>
            </a:pPr>
            <a:r>
              <a:rPr lang="es-ES" sz="1600" b="1" i="0" u="none" strike="noStrike" cap="none">
                <a:solidFill>
                  <a:schemeClr val="dk1"/>
                </a:solidFill>
                <a:latin typeface="Calibri"/>
                <a:ea typeface="Calibri"/>
                <a:cs typeface="Calibri"/>
                <a:sym typeface="Calibri"/>
              </a:rPr>
              <a:t>Aprenderás </a:t>
            </a:r>
            <a:r>
              <a:rPr lang="es-ES" sz="1600" b="0" i="0" u="none" strike="noStrike" cap="none">
                <a:solidFill>
                  <a:schemeClr val="dk1"/>
                </a:solidFill>
                <a:latin typeface="Calibri"/>
                <a:ea typeface="Calibri"/>
                <a:cs typeface="Calibri"/>
                <a:sym typeface="Calibri"/>
              </a:rPr>
              <a:t>a identificar los diferentes Tipos de Requisitos.</a:t>
            </a:r>
            <a:endParaRPr/>
          </a:p>
          <a:p>
            <a:pPr marL="742950" marR="0" lvl="1" indent="-184150" algn="l"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0"/>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217" name="Google Shape;217;p20"/>
          <p:cNvSpPr/>
          <p:nvPr/>
        </p:nvSpPr>
        <p:spPr>
          <a:xfrm>
            <a:off x="642485" y="1053838"/>
            <a:ext cx="7859029" cy="1815882"/>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600"/>
            </a:pPr>
            <a:r>
              <a:rPr lang="es-ES" sz="1600" b="1" dirty="0">
                <a:solidFill>
                  <a:schemeClr val="dk1"/>
                </a:solidFill>
                <a:latin typeface="Calibri"/>
                <a:ea typeface="Calibri"/>
                <a:cs typeface="Calibri"/>
                <a:sym typeface="Calibri"/>
              </a:rPr>
              <a:t>Comunicación</a:t>
            </a:r>
            <a:r>
              <a:rPr lang="es-ES" sz="1600" dirty="0">
                <a:solidFill>
                  <a:schemeClr val="dk1"/>
                </a:solidFill>
                <a:latin typeface="Calibri"/>
                <a:ea typeface="Calibri"/>
                <a:cs typeface="Calibri"/>
                <a:sym typeface="Calibri"/>
              </a:rPr>
              <a:t>: Informas a todo el equipo y a los </a:t>
            </a:r>
            <a:r>
              <a:rPr lang="es-ES" sz="1600" dirty="0" err="1">
                <a:solidFill>
                  <a:schemeClr val="dk1"/>
                </a:solidFill>
                <a:latin typeface="Calibri"/>
                <a:ea typeface="Calibri"/>
                <a:cs typeface="Calibri"/>
                <a:sym typeface="Calibri"/>
              </a:rPr>
              <a:t>stakeholders</a:t>
            </a:r>
            <a:r>
              <a:rPr lang="es-ES" sz="1600" dirty="0">
                <a:solidFill>
                  <a:schemeClr val="dk1"/>
                </a:solidFill>
                <a:latin typeface="Calibri"/>
                <a:ea typeface="Calibri"/>
                <a:cs typeface="Calibri"/>
                <a:sym typeface="Calibri"/>
              </a:rPr>
              <a:t> relevantes sobre la adición del nuevo requisito y cómo afecta al proyecto.</a:t>
            </a:r>
            <a:endParaRPr dirty="0"/>
          </a:p>
          <a:p>
            <a:pPr marL="342900" marR="0" lvl="0" indent="-241300" algn="l" rtl="0">
              <a:spcBef>
                <a:spcPts val="0"/>
              </a:spcBef>
              <a:spcAft>
                <a:spcPts val="0"/>
              </a:spcAft>
              <a:buClr>
                <a:schemeClr val="dk1"/>
              </a:buClr>
              <a:buSzPts val="1600"/>
              <a:buFont typeface="Calibri"/>
              <a:buNone/>
            </a:pPr>
            <a:endParaRPr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600"/>
            </a:pPr>
            <a:r>
              <a:rPr lang="es-ES" sz="1600" b="1" dirty="0">
                <a:solidFill>
                  <a:schemeClr val="dk1"/>
                </a:solidFill>
                <a:latin typeface="Calibri"/>
                <a:ea typeface="Calibri"/>
                <a:cs typeface="Calibri"/>
                <a:sym typeface="Calibri"/>
              </a:rPr>
              <a:t>Verificación y Validación Continua</a:t>
            </a:r>
            <a:r>
              <a:rPr lang="es-ES" sz="1600" dirty="0">
                <a:solidFill>
                  <a:schemeClr val="dk1"/>
                </a:solidFill>
                <a:latin typeface="Calibri"/>
                <a:ea typeface="Calibri"/>
                <a:cs typeface="Calibri"/>
                <a:sym typeface="Calibri"/>
              </a:rPr>
              <a:t>: A medida que se desarrollan partes del sistema, realizas pruebas para asegurarte de que “REQ-101” se está implementando correctamente y sigues consultando con los </a:t>
            </a:r>
            <a:r>
              <a:rPr lang="es-ES" sz="1600" dirty="0" err="1">
                <a:solidFill>
                  <a:schemeClr val="dk1"/>
                </a:solidFill>
                <a:latin typeface="Calibri"/>
                <a:ea typeface="Calibri"/>
                <a:cs typeface="Calibri"/>
                <a:sym typeface="Calibri"/>
              </a:rPr>
              <a:t>stakeholders</a:t>
            </a:r>
            <a:r>
              <a:rPr lang="es-ES" sz="1600" dirty="0">
                <a:solidFill>
                  <a:schemeClr val="dk1"/>
                </a:solidFill>
                <a:latin typeface="Calibri"/>
                <a:ea typeface="Calibri"/>
                <a:cs typeface="Calibri"/>
                <a:sym typeface="Calibri"/>
              </a:rPr>
              <a:t> para validar que el requisito continúa siendo relevante y útil.</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1"/>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224" name="Google Shape;224;p21"/>
          <p:cNvSpPr/>
          <p:nvPr/>
        </p:nvSpPr>
        <p:spPr>
          <a:xfrm>
            <a:off x="424252" y="3703125"/>
            <a:ext cx="7966170" cy="523180"/>
          </a:xfrm>
          <a:prstGeom prst="rect">
            <a:avLst/>
          </a:prstGeom>
          <a:noFill/>
          <a:ln>
            <a:noFill/>
          </a:ln>
        </p:spPr>
        <p:txBody>
          <a:bodyPr spcFirstLastPara="1" wrap="square" lIns="91425" tIns="45700" rIns="91425" bIns="45700" anchor="t" anchorCtr="0">
            <a:spAutoFit/>
          </a:bodyPr>
          <a:lstStyle/>
          <a:p>
            <a:pPr marL="274638" marR="0" lvl="0" indent="-274638" algn="l" rtl="0">
              <a:spcBef>
                <a:spcPts val="0"/>
              </a:spcBef>
              <a:spcAft>
                <a:spcPts val="0"/>
              </a:spcAft>
              <a:buNone/>
            </a:pPr>
            <a:r>
              <a:rPr lang="es-ES" sz="2800" b="1">
                <a:solidFill>
                  <a:schemeClr val="lt1"/>
                </a:solidFill>
                <a:latin typeface="Calibri"/>
                <a:ea typeface="Calibri"/>
                <a:cs typeface="Calibri"/>
                <a:sym typeface="Calibri"/>
              </a:rPr>
              <a:t>/ TÉCNICAS DE OBTENCIÓN DE REQUISITOS</a:t>
            </a:r>
            <a:endParaRPr sz="1600" b="1">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2"/>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TÉCNICAS DE OBTENCIÓN DE REQUISITOS</a:t>
            </a:r>
            <a:endParaRPr/>
          </a:p>
        </p:txBody>
      </p:sp>
      <p:pic>
        <p:nvPicPr>
          <p:cNvPr id="231" name="Google Shape;231;p22"/>
          <p:cNvPicPr preferRelativeResize="0">
            <a:picLocks noGrp="1"/>
          </p:cNvPicPr>
          <p:nvPr>
            <p:ph type="pic" idx="2"/>
          </p:nvPr>
        </p:nvPicPr>
        <p:blipFill rotWithShape="1">
          <a:blip r:embed="rId3">
            <a:alphaModFix/>
          </a:blip>
          <a:srcRect l="19338" r="19339"/>
          <a:stretch/>
        </p:blipFill>
        <p:spPr>
          <a:xfrm>
            <a:off x="5208135" y="1171425"/>
            <a:ext cx="3325509" cy="3616978"/>
          </a:xfrm>
          <a:prstGeom prst="rect">
            <a:avLst/>
          </a:prstGeom>
          <a:noFill/>
          <a:ln>
            <a:noFill/>
          </a:ln>
        </p:spPr>
      </p:pic>
      <p:sp>
        <p:nvSpPr>
          <p:cNvPr id="232" name="Google Shape;232;p22"/>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¿PARA QUÉ SE USAN?</a:t>
            </a:r>
            <a:endParaRPr/>
          </a:p>
        </p:txBody>
      </p:sp>
      <p:sp>
        <p:nvSpPr>
          <p:cNvPr id="233" name="Google Shape;233;p22"/>
          <p:cNvSpPr txBox="1">
            <a:spLocks noGrp="1"/>
          </p:cNvSpPr>
          <p:nvPr>
            <p:ph type="body" idx="4"/>
          </p:nvPr>
        </p:nvSpPr>
        <p:spPr>
          <a:xfrm>
            <a:off x="468313" y="1177927"/>
            <a:ext cx="4363569"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Las técnicas de elicitación de requisitos se utilizan para descubrir, recolectar y comprender las necesidades, expectativas y restricciones de los distintos </a:t>
            </a:r>
            <a:r>
              <a:rPr lang="es-ES" dirty="0" err="1"/>
              <a:t>stakeholders</a:t>
            </a:r>
            <a:r>
              <a:rPr lang="es-ES" dirty="0"/>
              <a:t> en un proyecto de desarrollo de software o sistema.</a:t>
            </a:r>
            <a:endParaRPr dirty="0"/>
          </a:p>
          <a:p>
            <a:pPr marL="266700" lvl="0" indent="-266700" algn="l" rtl="0">
              <a:spcBef>
                <a:spcPts val="1200"/>
              </a:spcBef>
              <a:spcAft>
                <a:spcPts val="0"/>
              </a:spcAft>
              <a:buClr>
                <a:schemeClr val="dk1"/>
              </a:buClr>
              <a:buSzPts val="1200"/>
              <a:buChar char="❑"/>
            </a:pPr>
            <a:r>
              <a:rPr lang="es-ES" dirty="0"/>
              <a:t>Razones para usar técnicas de elicitación:</a:t>
            </a:r>
            <a:endParaRPr dirty="0"/>
          </a:p>
          <a:p>
            <a:pPr marL="531813" lvl="1" indent="-265113" algn="l" rtl="0">
              <a:spcBef>
                <a:spcPts val="600"/>
              </a:spcBef>
              <a:spcAft>
                <a:spcPts val="0"/>
              </a:spcAft>
              <a:buClr>
                <a:schemeClr val="dk1"/>
              </a:buClr>
              <a:buSzPts val="1600"/>
              <a:buChar char="→"/>
            </a:pPr>
            <a:r>
              <a:rPr lang="es-ES" dirty="0"/>
              <a:t>Identificar Necesidades Reales</a:t>
            </a:r>
            <a:endParaRPr dirty="0"/>
          </a:p>
          <a:p>
            <a:pPr marL="531813" lvl="1" indent="-265113" algn="l" rtl="0">
              <a:spcBef>
                <a:spcPts val="600"/>
              </a:spcBef>
              <a:spcAft>
                <a:spcPts val="0"/>
              </a:spcAft>
              <a:buClr>
                <a:schemeClr val="dk1"/>
              </a:buClr>
              <a:buSzPts val="1600"/>
              <a:buChar char="→"/>
            </a:pPr>
            <a:r>
              <a:rPr lang="es-ES" dirty="0"/>
              <a:t>Evitar Supuestos</a:t>
            </a:r>
            <a:endParaRPr dirty="0"/>
          </a:p>
          <a:p>
            <a:pPr marL="531813" lvl="1" indent="-265113" algn="l" rtl="0">
              <a:spcBef>
                <a:spcPts val="600"/>
              </a:spcBef>
              <a:spcAft>
                <a:spcPts val="0"/>
              </a:spcAft>
              <a:buClr>
                <a:schemeClr val="dk1"/>
              </a:buClr>
              <a:buSzPts val="1600"/>
              <a:buChar char="→"/>
            </a:pPr>
            <a:r>
              <a:rPr lang="es-ES" dirty="0"/>
              <a:t>Reducir Riesgos</a:t>
            </a:r>
            <a:endParaRPr dirty="0"/>
          </a:p>
          <a:p>
            <a:pPr marL="531813" lvl="1" indent="-265113" algn="l" rtl="0">
              <a:spcBef>
                <a:spcPts val="600"/>
              </a:spcBef>
              <a:spcAft>
                <a:spcPts val="0"/>
              </a:spcAft>
              <a:buClr>
                <a:schemeClr val="dk1"/>
              </a:buClr>
              <a:buSzPts val="1600"/>
              <a:buChar char="→"/>
            </a:pPr>
            <a:r>
              <a:rPr lang="es-ES" dirty="0"/>
              <a:t>Facilitar la Comunicación</a:t>
            </a:r>
            <a:endParaRPr dirty="0"/>
          </a:p>
          <a:p>
            <a:pPr marL="531813" lvl="1" indent="-265113" algn="l" rtl="0">
              <a:spcBef>
                <a:spcPts val="600"/>
              </a:spcBef>
              <a:spcAft>
                <a:spcPts val="0"/>
              </a:spcAft>
              <a:buClr>
                <a:schemeClr val="dk1"/>
              </a:buClr>
              <a:buSzPts val="1600"/>
              <a:buChar char="→"/>
            </a:pPr>
            <a:r>
              <a:rPr lang="es-ES" dirty="0"/>
              <a:t>Adaptabilidad</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3"/>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TÉCNICAS DE OBTENCIÓN DE REQUISITOS</a:t>
            </a:r>
            <a:endParaRPr/>
          </a:p>
        </p:txBody>
      </p:sp>
      <p:pic>
        <p:nvPicPr>
          <p:cNvPr id="240" name="Google Shape;240;p23"/>
          <p:cNvPicPr preferRelativeResize="0">
            <a:picLocks noGrp="1"/>
          </p:cNvPicPr>
          <p:nvPr>
            <p:ph type="pic" idx="2"/>
          </p:nvPr>
        </p:nvPicPr>
        <p:blipFill rotWithShape="1">
          <a:blip r:embed="rId3">
            <a:alphaModFix/>
          </a:blip>
          <a:srcRect l="19338" r="19339"/>
          <a:stretch/>
        </p:blipFill>
        <p:spPr>
          <a:xfrm>
            <a:off x="5317723" y="1388381"/>
            <a:ext cx="3118267" cy="3391572"/>
          </a:xfrm>
          <a:prstGeom prst="rect">
            <a:avLst/>
          </a:prstGeom>
          <a:noFill/>
          <a:ln>
            <a:noFill/>
          </a:ln>
        </p:spPr>
      </p:pic>
      <p:sp>
        <p:nvSpPr>
          <p:cNvPr id="241" name="Google Shape;241;p23"/>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ENTREVISTAS</a:t>
            </a:r>
            <a:endParaRPr/>
          </a:p>
        </p:txBody>
      </p:sp>
      <p:sp>
        <p:nvSpPr>
          <p:cNvPr id="242" name="Google Shape;242;p23"/>
          <p:cNvSpPr txBox="1">
            <a:spLocks noGrp="1"/>
          </p:cNvSpPr>
          <p:nvPr>
            <p:ph type="body" idx="4"/>
          </p:nvPr>
        </p:nvSpPr>
        <p:spPr>
          <a:xfrm>
            <a:off x="468313" y="1177927"/>
            <a:ext cx="4267316"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Consiste en mantener un diálogo uno a uno o en grupos pequeños con los stakeholders para obtener información detallada sobre los requisitos. Es útil para entender contextos y necesidades específicas.</a:t>
            </a:r>
            <a:endParaRPr/>
          </a:p>
          <a:p>
            <a:pPr marL="266700" lvl="0" indent="-266700" algn="l" rtl="0">
              <a:spcBef>
                <a:spcPts val="1200"/>
              </a:spcBef>
              <a:spcAft>
                <a:spcPts val="0"/>
              </a:spcAft>
              <a:buClr>
                <a:schemeClr val="accent1"/>
              </a:buClr>
              <a:buSzPts val="1200"/>
              <a:buChar char="❑"/>
            </a:pPr>
            <a:r>
              <a:rPr lang="es-ES" b="1" i="1" u="sng">
                <a:solidFill>
                  <a:schemeClr val="accent1"/>
                </a:solidFill>
              </a:rPr>
              <a:t>Escenario</a:t>
            </a:r>
            <a:r>
              <a:rPr lang="es-ES"/>
              <a:t>: </a:t>
            </a:r>
            <a:r>
              <a:rPr lang="es-ES" i="1"/>
              <a:t>Desarrollo de un software médico especializado para diagnósticos de imagenología.</a:t>
            </a:r>
            <a:endParaRPr/>
          </a:p>
          <a:p>
            <a:pPr marL="531813" lvl="1" indent="-265113" algn="l" rtl="0">
              <a:spcBef>
                <a:spcPts val="600"/>
              </a:spcBef>
              <a:spcAft>
                <a:spcPts val="0"/>
              </a:spcAft>
              <a:buClr>
                <a:schemeClr val="dk1"/>
              </a:buClr>
              <a:buSzPts val="1600"/>
              <a:buChar char="→"/>
            </a:pPr>
            <a:r>
              <a:rPr lang="es-ES"/>
              <a:t>Aquí, las entrevistas con radiólogos y técnicos de imagenología serían valiosas para entender las necesidades específicas, los flujos de trabajo y las limitaciones actuales del diagnóstico por imagen.</a:t>
            </a:r>
            <a:endParaRPr/>
          </a:p>
          <a:p>
            <a:pPr marL="266700" lvl="0" indent="-190500" algn="just" rtl="0">
              <a:spcBef>
                <a:spcPts val="1200"/>
              </a:spcBef>
              <a:spcAft>
                <a:spcPts val="0"/>
              </a:spcAft>
              <a:buClr>
                <a:schemeClr val="dk1"/>
              </a:buClr>
              <a:buSzPts val="120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TÉCNICAS DE OBTENCIÓN DE REQUISITOS</a:t>
            </a:r>
            <a:endParaRPr/>
          </a:p>
        </p:txBody>
      </p:sp>
      <p:pic>
        <p:nvPicPr>
          <p:cNvPr id="249" name="Google Shape;249;p24"/>
          <p:cNvPicPr preferRelativeResize="0">
            <a:picLocks noGrp="1"/>
          </p:cNvPicPr>
          <p:nvPr>
            <p:ph type="pic" idx="2"/>
          </p:nvPr>
        </p:nvPicPr>
        <p:blipFill rotWithShape="1">
          <a:blip r:embed="rId3">
            <a:alphaModFix/>
          </a:blip>
          <a:srcRect l="19338" r="19339"/>
          <a:stretch/>
        </p:blipFill>
        <p:spPr>
          <a:xfrm>
            <a:off x="5225339" y="1163638"/>
            <a:ext cx="3222106" cy="3504512"/>
          </a:xfrm>
          <a:prstGeom prst="rect">
            <a:avLst/>
          </a:prstGeom>
          <a:noFill/>
          <a:ln>
            <a:noFill/>
          </a:ln>
        </p:spPr>
      </p:pic>
      <p:sp>
        <p:nvSpPr>
          <p:cNvPr id="250" name="Google Shape;250;p24"/>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CUESTIONARIOS O ENCUESTAS</a:t>
            </a:r>
            <a:endParaRPr/>
          </a:p>
        </p:txBody>
      </p:sp>
      <p:sp>
        <p:nvSpPr>
          <p:cNvPr id="251" name="Google Shape;251;p24"/>
          <p:cNvSpPr txBox="1">
            <a:spLocks noGrp="1"/>
          </p:cNvSpPr>
          <p:nvPr>
            <p:ph type="body" idx="4"/>
          </p:nvPr>
        </p:nvSpPr>
        <p:spPr>
          <a:xfrm>
            <a:off x="610356" y="1328706"/>
            <a:ext cx="4387772"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Permiten recolectar información de un gran número de personas en un corto período de tiempo. Son útiles para obtener una visión general, aunque pueden carecer de profundidad.</a:t>
            </a:r>
            <a:endParaRPr/>
          </a:p>
          <a:p>
            <a:pPr marL="266700" lvl="0" indent="-266700" algn="l" rtl="0">
              <a:spcBef>
                <a:spcPts val="1200"/>
              </a:spcBef>
              <a:spcAft>
                <a:spcPts val="0"/>
              </a:spcAft>
              <a:buClr>
                <a:schemeClr val="accent1"/>
              </a:buClr>
              <a:buSzPts val="1200"/>
              <a:buChar char="❑"/>
            </a:pPr>
            <a:r>
              <a:rPr lang="es-ES" b="1" i="1" u="sng">
                <a:solidFill>
                  <a:schemeClr val="accent1"/>
                </a:solidFill>
              </a:rPr>
              <a:t>Escenario</a:t>
            </a:r>
            <a:r>
              <a:rPr lang="es-ES" i="1"/>
              <a:t>: Mejora de un sitio web de comercio electrónico.</a:t>
            </a:r>
            <a:endParaRPr/>
          </a:p>
          <a:p>
            <a:pPr marL="531813" lvl="1" indent="-265113" algn="l" rtl="0">
              <a:spcBef>
                <a:spcPts val="600"/>
              </a:spcBef>
              <a:spcAft>
                <a:spcPts val="0"/>
              </a:spcAft>
              <a:buClr>
                <a:schemeClr val="dk1"/>
              </a:buClr>
              <a:buSzPts val="1600"/>
              <a:buChar char="→"/>
            </a:pPr>
            <a:r>
              <a:rPr lang="es-ES"/>
              <a:t>Las encuestas podrían enviarse a una base amplia de usuarios para identificar problemas comunes de usabilidad o para priorizar nuevas funciones que los usuarios quieran ver.</a:t>
            </a:r>
            <a:endParaRPr/>
          </a:p>
          <a:p>
            <a:pPr marL="266700" lvl="0" indent="-190500" algn="just" rtl="0">
              <a:spcBef>
                <a:spcPts val="1200"/>
              </a:spcBef>
              <a:spcAft>
                <a:spcPts val="0"/>
              </a:spcAft>
              <a:buClr>
                <a:schemeClr val="dk1"/>
              </a:buClr>
              <a:buSzPts val="120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5"/>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TÉCNICAS DE OBTENCIÓN DE REQUISITOS</a:t>
            </a:r>
            <a:endParaRPr/>
          </a:p>
        </p:txBody>
      </p:sp>
      <p:pic>
        <p:nvPicPr>
          <p:cNvPr id="258" name="Google Shape;258;p25"/>
          <p:cNvPicPr preferRelativeResize="0">
            <a:picLocks noGrp="1"/>
          </p:cNvPicPr>
          <p:nvPr>
            <p:ph type="pic" idx="2"/>
          </p:nvPr>
        </p:nvPicPr>
        <p:blipFill rotWithShape="1">
          <a:blip r:embed="rId3">
            <a:alphaModFix/>
          </a:blip>
          <a:srcRect l="19338" r="19339"/>
          <a:stretch/>
        </p:blipFill>
        <p:spPr>
          <a:xfrm>
            <a:off x="5115360" y="1127018"/>
            <a:ext cx="3178588" cy="3457180"/>
          </a:xfrm>
          <a:prstGeom prst="rect">
            <a:avLst/>
          </a:prstGeom>
          <a:noFill/>
          <a:ln>
            <a:noFill/>
          </a:ln>
        </p:spPr>
      </p:pic>
      <p:sp>
        <p:nvSpPr>
          <p:cNvPr id="259" name="Google Shape;259;p25"/>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OBSERVACIÓN DIRECTA</a:t>
            </a:r>
            <a:endParaRPr/>
          </a:p>
        </p:txBody>
      </p:sp>
      <p:sp>
        <p:nvSpPr>
          <p:cNvPr id="260" name="Google Shape;260;p25"/>
          <p:cNvSpPr txBox="1">
            <a:spLocks noGrp="1"/>
          </p:cNvSpPr>
          <p:nvPr>
            <p:ph type="body" idx="4"/>
          </p:nvPr>
        </p:nvSpPr>
        <p:spPr>
          <a:xfrm>
            <a:off x="468313" y="117792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Observar cómo los usuarios interactúan con un sistema existente o realizan tareas relacionadas puede ofrecer insights valiosos que no se obtendrían a través del diálogo.</a:t>
            </a:r>
            <a:endParaRPr/>
          </a:p>
          <a:p>
            <a:pPr marL="266700" lvl="0" indent="-266700" algn="l" rtl="0">
              <a:spcBef>
                <a:spcPts val="1200"/>
              </a:spcBef>
              <a:spcAft>
                <a:spcPts val="0"/>
              </a:spcAft>
              <a:buClr>
                <a:schemeClr val="accent1"/>
              </a:buClr>
              <a:buSzPts val="1200"/>
              <a:buChar char="❑"/>
            </a:pPr>
            <a:r>
              <a:rPr lang="es-ES" b="1" i="1" u="sng">
                <a:solidFill>
                  <a:schemeClr val="accent1"/>
                </a:solidFill>
              </a:rPr>
              <a:t>Escenario</a:t>
            </a:r>
            <a:r>
              <a:rPr lang="es-ES" i="1"/>
              <a:t>: Rediseño del software de un sistema de punto de venta (POS) para restaurantes.</a:t>
            </a:r>
            <a:endParaRPr/>
          </a:p>
          <a:p>
            <a:pPr marL="531813" lvl="1" indent="-265113" algn="l" rtl="0">
              <a:spcBef>
                <a:spcPts val="600"/>
              </a:spcBef>
              <a:spcAft>
                <a:spcPts val="0"/>
              </a:spcAft>
              <a:buClr>
                <a:schemeClr val="dk1"/>
              </a:buClr>
              <a:buSzPts val="1600"/>
              <a:buChar char="→"/>
            </a:pPr>
            <a:r>
              <a:rPr lang="es-ES"/>
              <a:t>Observar cómo los empleados interactúan con el sistema actual podría revelar ineficiencias y oportunidades para una interfaz de usuario más intuitiva.</a:t>
            </a:r>
            <a:endParaRPr/>
          </a:p>
          <a:p>
            <a:pPr marL="531813" lvl="1" indent="-163512" algn="just" rtl="0">
              <a:spcBef>
                <a:spcPts val="1200"/>
              </a:spcBef>
              <a:spcAft>
                <a:spcPts val="0"/>
              </a:spcAft>
              <a:buClr>
                <a:schemeClr val="dk1"/>
              </a:buClr>
              <a:buSzPts val="16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6"/>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TÉCNICAS DE OBTENCIÓN DE REQUISITOS</a:t>
            </a:r>
            <a:endParaRPr/>
          </a:p>
        </p:txBody>
      </p:sp>
      <p:pic>
        <p:nvPicPr>
          <p:cNvPr id="267" name="Google Shape;267;p26"/>
          <p:cNvPicPr preferRelativeResize="0">
            <a:picLocks noGrp="1"/>
          </p:cNvPicPr>
          <p:nvPr>
            <p:ph type="pic" idx="2"/>
          </p:nvPr>
        </p:nvPicPr>
        <p:blipFill rotWithShape="1">
          <a:blip r:embed="rId3">
            <a:alphaModFix/>
          </a:blip>
          <a:srcRect l="19338" r="19339"/>
          <a:stretch/>
        </p:blipFill>
        <p:spPr>
          <a:xfrm>
            <a:off x="5306377" y="1340529"/>
            <a:ext cx="3129614" cy="3403914"/>
          </a:xfrm>
          <a:prstGeom prst="rect">
            <a:avLst/>
          </a:prstGeom>
          <a:noFill/>
          <a:ln>
            <a:noFill/>
          </a:ln>
        </p:spPr>
      </p:pic>
      <p:sp>
        <p:nvSpPr>
          <p:cNvPr id="268" name="Google Shape;268;p26"/>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TALLERES O SESIONES JAD</a:t>
            </a:r>
            <a:endParaRPr/>
          </a:p>
        </p:txBody>
      </p:sp>
      <p:sp>
        <p:nvSpPr>
          <p:cNvPr id="269" name="Google Shape;269;p26"/>
          <p:cNvSpPr txBox="1">
            <a:spLocks noGrp="1"/>
          </p:cNvSpPr>
          <p:nvPr>
            <p:ph type="body" idx="4"/>
          </p:nvPr>
        </p:nvSpPr>
        <p:spPr>
          <a:xfrm>
            <a:off x="636989" y="1248948"/>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Joint Application Development</a:t>
            </a:r>
            <a:endParaRPr/>
          </a:p>
          <a:p>
            <a:pPr marL="266700" lvl="0" indent="-266700" algn="l" rtl="0">
              <a:spcBef>
                <a:spcPts val="1200"/>
              </a:spcBef>
              <a:spcAft>
                <a:spcPts val="0"/>
              </a:spcAft>
              <a:buClr>
                <a:schemeClr val="dk1"/>
              </a:buClr>
              <a:buSzPts val="1200"/>
              <a:buChar char="❑"/>
            </a:pPr>
            <a:r>
              <a:rPr lang="es-ES"/>
              <a:t>Reúnen a varios stakeholders en una misma sesión para discutir y consensuar requisitos. Son especialmente útiles para resolver conflictos y alinear expectativas.</a:t>
            </a:r>
            <a:endParaRPr/>
          </a:p>
          <a:p>
            <a:pPr marL="266700" lvl="0" indent="-266700" algn="l" rtl="0">
              <a:spcBef>
                <a:spcPts val="1200"/>
              </a:spcBef>
              <a:spcAft>
                <a:spcPts val="0"/>
              </a:spcAft>
              <a:buClr>
                <a:schemeClr val="accent1"/>
              </a:buClr>
              <a:buSzPts val="1200"/>
              <a:buChar char="❑"/>
            </a:pPr>
            <a:r>
              <a:rPr lang="es-ES" b="1" i="1" u="sng">
                <a:solidFill>
                  <a:schemeClr val="accent1"/>
                </a:solidFill>
              </a:rPr>
              <a:t>Escenario</a:t>
            </a:r>
            <a:r>
              <a:rPr lang="es-ES" i="1"/>
              <a:t>: Creación de un sistema ERP para una empresa mediana.</a:t>
            </a:r>
            <a:endParaRPr/>
          </a:p>
          <a:p>
            <a:pPr marL="531813" lvl="1" indent="-265113" algn="l" rtl="0">
              <a:spcBef>
                <a:spcPts val="600"/>
              </a:spcBef>
              <a:spcAft>
                <a:spcPts val="0"/>
              </a:spcAft>
              <a:buClr>
                <a:schemeClr val="dk1"/>
              </a:buClr>
              <a:buSzPts val="1600"/>
              <a:buChar char="→"/>
            </a:pPr>
            <a:r>
              <a:rPr lang="es-ES"/>
              <a:t>Los talleres podrían incluir a representantes de ventas, contabilidad, gestión de inventario y recursos humanos para asegurarse de que el sistema satisfaga las necesidades interdepartamentales.</a:t>
            </a:r>
            <a:endParaRPr/>
          </a:p>
          <a:p>
            <a:pPr marL="266700" lvl="0" indent="-190500" algn="just" rtl="0">
              <a:spcBef>
                <a:spcPts val="1200"/>
              </a:spcBef>
              <a:spcAft>
                <a:spcPts val="0"/>
              </a:spcAft>
              <a:buClr>
                <a:schemeClr val="dk1"/>
              </a:buClr>
              <a:buSzPts val="120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7"/>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TÉCNICAS DE OBTENCIÓN DE REQUISITOS</a:t>
            </a:r>
            <a:endParaRPr/>
          </a:p>
        </p:txBody>
      </p:sp>
      <p:pic>
        <p:nvPicPr>
          <p:cNvPr id="276" name="Google Shape;276;p27"/>
          <p:cNvPicPr preferRelativeResize="0">
            <a:picLocks noGrp="1"/>
          </p:cNvPicPr>
          <p:nvPr>
            <p:ph type="pic" idx="2"/>
          </p:nvPr>
        </p:nvPicPr>
        <p:blipFill rotWithShape="1">
          <a:blip r:embed="rId3">
            <a:alphaModFix/>
          </a:blip>
          <a:srcRect l="19381" r="19382"/>
          <a:stretch/>
        </p:blipFill>
        <p:spPr>
          <a:xfrm>
            <a:off x="4953740" y="1171425"/>
            <a:ext cx="3189288" cy="3468818"/>
          </a:xfrm>
          <a:prstGeom prst="rect">
            <a:avLst/>
          </a:prstGeom>
          <a:noFill/>
          <a:ln>
            <a:noFill/>
          </a:ln>
        </p:spPr>
      </p:pic>
      <p:sp>
        <p:nvSpPr>
          <p:cNvPr id="277" name="Google Shape;277;p27"/>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ANÁLISIS DE DOCUMENTOS</a:t>
            </a:r>
            <a:endParaRPr/>
          </a:p>
        </p:txBody>
      </p:sp>
      <p:sp>
        <p:nvSpPr>
          <p:cNvPr id="278" name="Google Shape;278;p27"/>
          <p:cNvSpPr txBox="1">
            <a:spLocks noGrp="1"/>
          </p:cNvSpPr>
          <p:nvPr>
            <p:ph type="body" idx="4"/>
          </p:nvPr>
        </p:nvSpPr>
        <p:spPr>
          <a:xfrm>
            <a:off x="468313" y="117792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Revisar documentación existente (como manuales de usuario, informes de problemas o especificaciones de sistemas anteriores) puede proporcionar un contexto valioso.</a:t>
            </a:r>
            <a:endParaRPr/>
          </a:p>
          <a:p>
            <a:pPr marL="266700" lvl="0" indent="-266700" algn="l" rtl="0">
              <a:spcBef>
                <a:spcPts val="1200"/>
              </a:spcBef>
              <a:spcAft>
                <a:spcPts val="0"/>
              </a:spcAft>
              <a:buClr>
                <a:schemeClr val="accent1"/>
              </a:buClr>
              <a:buSzPts val="1200"/>
              <a:buChar char="❑"/>
            </a:pPr>
            <a:r>
              <a:rPr lang="es-ES" b="1" i="1" u="sng">
                <a:solidFill>
                  <a:schemeClr val="accent1"/>
                </a:solidFill>
              </a:rPr>
              <a:t>Escenario</a:t>
            </a:r>
            <a:r>
              <a:rPr lang="es-ES" i="1"/>
              <a:t>: Actualización de un sistema de gestión de documentos corporativos.</a:t>
            </a:r>
            <a:endParaRPr/>
          </a:p>
          <a:p>
            <a:pPr marL="531813" lvl="1" indent="-265113" algn="l" rtl="0">
              <a:spcBef>
                <a:spcPts val="600"/>
              </a:spcBef>
              <a:spcAft>
                <a:spcPts val="0"/>
              </a:spcAft>
              <a:buClr>
                <a:schemeClr val="dk1"/>
              </a:buClr>
              <a:buSzPts val="1600"/>
              <a:buChar char="→"/>
            </a:pPr>
            <a:r>
              <a:rPr lang="es-ES"/>
              <a:t>Revisar documentación y registros de versiones anteriores puede ofrecer un buen punto de partida para identificar funciones necesarias y errores a evitar.</a:t>
            </a:r>
            <a:endParaRPr/>
          </a:p>
          <a:p>
            <a:pPr marL="266700" lvl="0" indent="-190500" algn="just" rtl="0">
              <a:spcBef>
                <a:spcPts val="1200"/>
              </a:spcBef>
              <a:spcAft>
                <a:spcPts val="0"/>
              </a:spcAft>
              <a:buClr>
                <a:schemeClr val="dk1"/>
              </a:buClr>
              <a:buSzPts val="120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8"/>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TÉCNICAS DE OBTENCIÓN DE REQUISITOS</a:t>
            </a:r>
            <a:endParaRPr/>
          </a:p>
        </p:txBody>
      </p:sp>
      <p:pic>
        <p:nvPicPr>
          <p:cNvPr id="285" name="Google Shape;285;p28"/>
          <p:cNvPicPr preferRelativeResize="0">
            <a:picLocks noGrp="1"/>
          </p:cNvPicPr>
          <p:nvPr>
            <p:ph type="pic" idx="2"/>
          </p:nvPr>
        </p:nvPicPr>
        <p:blipFill rotWithShape="1">
          <a:blip r:embed="rId3">
            <a:alphaModFix/>
          </a:blip>
          <a:srcRect l="19951" r="19950"/>
          <a:stretch/>
        </p:blipFill>
        <p:spPr>
          <a:xfrm>
            <a:off x="5291090" y="1177927"/>
            <a:ext cx="3140457" cy="3415707"/>
          </a:xfrm>
          <a:prstGeom prst="rect">
            <a:avLst/>
          </a:prstGeom>
          <a:noFill/>
          <a:ln>
            <a:noFill/>
          </a:ln>
        </p:spPr>
      </p:pic>
      <p:sp>
        <p:nvSpPr>
          <p:cNvPr id="286" name="Google Shape;286;p28"/>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BRAINSTORMING</a:t>
            </a:r>
            <a:endParaRPr/>
          </a:p>
        </p:txBody>
      </p:sp>
      <p:sp>
        <p:nvSpPr>
          <p:cNvPr id="287" name="Google Shape;287;p28"/>
          <p:cNvSpPr txBox="1">
            <a:spLocks noGrp="1"/>
          </p:cNvSpPr>
          <p:nvPr>
            <p:ph type="body" idx="4"/>
          </p:nvPr>
        </p:nvSpPr>
        <p:spPr>
          <a:xfrm>
            <a:off x="468313" y="117792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Reuniones donde los participantes generan tantas ideas como sea posible en un corto período de tiempo. Es útil para la creatividad y para identificar opciones y oportunidades.</a:t>
            </a:r>
            <a:endParaRPr/>
          </a:p>
          <a:p>
            <a:pPr marL="266700" lvl="0" indent="-266700" algn="l" rtl="0">
              <a:spcBef>
                <a:spcPts val="1200"/>
              </a:spcBef>
              <a:spcAft>
                <a:spcPts val="0"/>
              </a:spcAft>
              <a:buClr>
                <a:schemeClr val="accent1"/>
              </a:buClr>
              <a:buSzPts val="1200"/>
              <a:buChar char="❑"/>
            </a:pPr>
            <a:r>
              <a:rPr lang="es-ES" b="1" i="1" u="sng">
                <a:solidFill>
                  <a:schemeClr val="accent1"/>
                </a:solidFill>
              </a:rPr>
              <a:t>Escenario</a:t>
            </a:r>
            <a:r>
              <a:rPr lang="es-ES" i="1"/>
              <a:t>: Desarrollo de una nueva aplicación móvil de bienestar y salud mental.</a:t>
            </a:r>
            <a:endParaRPr/>
          </a:p>
          <a:p>
            <a:pPr marL="531813" lvl="1" indent="-265113" algn="l" rtl="0">
              <a:spcBef>
                <a:spcPts val="600"/>
              </a:spcBef>
              <a:spcAft>
                <a:spcPts val="0"/>
              </a:spcAft>
              <a:buClr>
                <a:schemeClr val="dk1"/>
              </a:buClr>
              <a:buSzPts val="1600"/>
              <a:buChar char="→"/>
            </a:pPr>
            <a:r>
              <a:rPr lang="es-ES"/>
              <a:t>Sesiones de brainstorming con desarrolladores, diseñadores y expertos en salud mental podrían generar ideas creativas para funciones y enfoques que diferencien la aplicación en un mercado saturado.</a:t>
            </a:r>
            <a:endParaRPr/>
          </a:p>
          <a:p>
            <a:pPr marL="266700" lvl="0" indent="-190500" algn="just" rtl="0">
              <a:spcBef>
                <a:spcPts val="1200"/>
              </a:spcBef>
              <a:spcAft>
                <a:spcPts val="0"/>
              </a:spcAft>
              <a:buClr>
                <a:schemeClr val="dk1"/>
              </a:buClr>
              <a:buSzPts val="120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9"/>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TÉCNICAS DE OBTENCIÓN DE REQUISITOS</a:t>
            </a:r>
            <a:endParaRPr/>
          </a:p>
        </p:txBody>
      </p:sp>
      <p:pic>
        <p:nvPicPr>
          <p:cNvPr id="294" name="Google Shape;294;p29"/>
          <p:cNvPicPr preferRelativeResize="0">
            <a:picLocks noGrp="1"/>
          </p:cNvPicPr>
          <p:nvPr>
            <p:ph type="pic" idx="2"/>
          </p:nvPr>
        </p:nvPicPr>
        <p:blipFill rotWithShape="1">
          <a:blip r:embed="rId3">
            <a:alphaModFix/>
          </a:blip>
          <a:srcRect t="373" b="374"/>
          <a:stretch/>
        </p:blipFill>
        <p:spPr>
          <a:xfrm>
            <a:off x="4900472" y="1065709"/>
            <a:ext cx="3659805" cy="3980574"/>
          </a:xfrm>
          <a:prstGeom prst="rect">
            <a:avLst/>
          </a:prstGeom>
          <a:noFill/>
          <a:ln>
            <a:noFill/>
          </a:ln>
        </p:spPr>
      </p:pic>
      <p:sp>
        <p:nvSpPr>
          <p:cNvPr id="295" name="Google Shape;295;p29"/>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CASOS DE USO Y ESCENARIOS</a:t>
            </a:r>
            <a:endParaRPr/>
          </a:p>
        </p:txBody>
      </p:sp>
      <p:sp>
        <p:nvSpPr>
          <p:cNvPr id="296" name="Google Shape;296;p29"/>
          <p:cNvSpPr txBox="1">
            <a:spLocks noGrp="1"/>
          </p:cNvSpPr>
          <p:nvPr>
            <p:ph type="body" idx="4"/>
          </p:nvPr>
        </p:nvSpPr>
        <p:spPr>
          <a:xfrm>
            <a:off x="468313" y="117792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Desarrollar descripciones detalladas de cómo se espera que el sistema interactúe con los usuarios (casos de uso) o cómo podría funcionar en una situación específica (escenarios).</a:t>
            </a:r>
            <a:endParaRPr/>
          </a:p>
          <a:p>
            <a:pPr marL="266700" lvl="0" indent="-266700" algn="l" rtl="0">
              <a:spcBef>
                <a:spcPts val="1200"/>
              </a:spcBef>
              <a:spcAft>
                <a:spcPts val="0"/>
              </a:spcAft>
              <a:buClr>
                <a:schemeClr val="accent1"/>
              </a:buClr>
              <a:buSzPts val="1200"/>
              <a:buChar char="❑"/>
            </a:pPr>
            <a:r>
              <a:rPr lang="es-ES" b="1" i="1" u="sng">
                <a:solidFill>
                  <a:schemeClr val="accent1"/>
                </a:solidFill>
              </a:rPr>
              <a:t>Escenario</a:t>
            </a:r>
            <a:r>
              <a:rPr lang="es-ES" i="1"/>
              <a:t>: Desarrollo de un sistema de entrega de comida a domicilio.</a:t>
            </a:r>
            <a:endParaRPr/>
          </a:p>
          <a:p>
            <a:pPr marL="531813" lvl="1" indent="-265113" algn="l" rtl="0">
              <a:spcBef>
                <a:spcPts val="600"/>
              </a:spcBef>
              <a:spcAft>
                <a:spcPts val="0"/>
              </a:spcAft>
              <a:buClr>
                <a:schemeClr val="dk1"/>
              </a:buClr>
              <a:buSzPts val="1600"/>
              <a:buChar char="→"/>
            </a:pPr>
            <a:r>
              <a:rPr lang="es-ES"/>
              <a:t>Crear casos de uso y escenarios para diferentes roles (cliente, repartidor, restaurante, administrador) podría ayudar a entender y diseñar un sistema que equilibre las necesidades de todos.</a:t>
            </a:r>
            <a:endParaRPr/>
          </a:p>
          <a:p>
            <a:pPr marL="266700" lvl="0" indent="-190500" algn="just" rtl="0">
              <a:spcBef>
                <a:spcPts val="1200"/>
              </a:spcBef>
              <a:spcAft>
                <a:spcPts val="0"/>
              </a:spcAft>
              <a:buClr>
                <a:schemeClr val="dk1"/>
              </a:buClr>
              <a:buSzPts val="120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79" name="Google Shape;79;p3"/>
          <p:cNvSpPr/>
          <p:nvPr/>
        </p:nvSpPr>
        <p:spPr>
          <a:xfrm>
            <a:off x="424252" y="3703125"/>
            <a:ext cx="7966170" cy="523180"/>
          </a:xfrm>
          <a:prstGeom prst="rect">
            <a:avLst/>
          </a:prstGeom>
          <a:noFill/>
          <a:ln>
            <a:noFill/>
          </a:ln>
        </p:spPr>
        <p:txBody>
          <a:bodyPr spcFirstLastPara="1" wrap="square" lIns="91425" tIns="45700" rIns="91425" bIns="45700" anchor="t" anchorCtr="0">
            <a:spAutoFit/>
          </a:bodyPr>
          <a:lstStyle/>
          <a:p>
            <a:pPr marL="274638" marR="0" lvl="0" indent="-274638" algn="l" rtl="0">
              <a:spcBef>
                <a:spcPts val="0"/>
              </a:spcBef>
              <a:spcAft>
                <a:spcPts val="0"/>
              </a:spcAft>
              <a:buNone/>
            </a:pPr>
            <a:r>
              <a:rPr lang="es-ES" sz="2800" b="1">
                <a:solidFill>
                  <a:schemeClr val="lt1"/>
                </a:solidFill>
                <a:latin typeface="Calibri"/>
                <a:ea typeface="Calibri"/>
                <a:cs typeface="Calibri"/>
                <a:sym typeface="Calibri"/>
              </a:rPr>
              <a:t>/ PROCESO DE INGENIERÍA DE REQUISITOS</a:t>
            </a:r>
            <a:endParaRPr sz="1600" b="1">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0"/>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TÉCNICAS DE OBTENCIÓN DE REQUISITOS</a:t>
            </a:r>
            <a:endParaRPr/>
          </a:p>
        </p:txBody>
      </p:sp>
      <p:pic>
        <p:nvPicPr>
          <p:cNvPr id="303" name="Google Shape;303;p30"/>
          <p:cNvPicPr preferRelativeResize="0">
            <a:picLocks noGrp="1"/>
          </p:cNvPicPr>
          <p:nvPr>
            <p:ph type="pic" idx="2"/>
          </p:nvPr>
        </p:nvPicPr>
        <p:blipFill rotWithShape="1">
          <a:blip r:embed="rId3">
            <a:alphaModFix/>
          </a:blip>
          <a:srcRect l="19338" r="19339"/>
          <a:stretch/>
        </p:blipFill>
        <p:spPr>
          <a:xfrm>
            <a:off x="5308846" y="1177927"/>
            <a:ext cx="3100511" cy="3372260"/>
          </a:xfrm>
          <a:prstGeom prst="rect">
            <a:avLst/>
          </a:prstGeom>
          <a:noFill/>
          <a:ln>
            <a:noFill/>
          </a:ln>
        </p:spPr>
      </p:pic>
      <p:sp>
        <p:nvSpPr>
          <p:cNvPr id="304" name="Google Shape;304;p30"/>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PROTOTIPADO</a:t>
            </a:r>
            <a:endParaRPr/>
          </a:p>
        </p:txBody>
      </p:sp>
      <p:sp>
        <p:nvSpPr>
          <p:cNvPr id="305" name="Google Shape;305;p30"/>
          <p:cNvSpPr txBox="1">
            <a:spLocks noGrp="1"/>
          </p:cNvSpPr>
          <p:nvPr>
            <p:ph type="body" idx="4"/>
          </p:nvPr>
        </p:nvSpPr>
        <p:spPr>
          <a:xfrm>
            <a:off x="468313" y="117792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Crear un modelo inicial del sistema para explorar ideas y recibir retroalimentación de los stakeholders. Puede ser de baja fidelidad (p. ej., dibujos en papel) o de alta fidelidad (p. ej., una interfaz interactiva).</a:t>
            </a:r>
            <a:endParaRPr/>
          </a:p>
          <a:p>
            <a:pPr marL="266700" lvl="0" indent="-266700" algn="l" rtl="0">
              <a:spcBef>
                <a:spcPts val="1200"/>
              </a:spcBef>
              <a:spcAft>
                <a:spcPts val="0"/>
              </a:spcAft>
              <a:buClr>
                <a:schemeClr val="accent1"/>
              </a:buClr>
              <a:buSzPts val="1200"/>
              <a:buChar char="❑"/>
            </a:pPr>
            <a:r>
              <a:rPr lang="es-ES" b="1" i="1" u="sng">
                <a:solidFill>
                  <a:schemeClr val="accent1"/>
                </a:solidFill>
              </a:rPr>
              <a:t>Escenario</a:t>
            </a:r>
            <a:r>
              <a:rPr lang="es-ES" i="1"/>
              <a:t>: Creación de un juego de video.</a:t>
            </a:r>
            <a:endParaRPr/>
          </a:p>
          <a:p>
            <a:pPr marL="531813" lvl="1" indent="-265113" algn="l" rtl="0">
              <a:spcBef>
                <a:spcPts val="600"/>
              </a:spcBef>
              <a:spcAft>
                <a:spcPts val="0"/>
              </a:spcAft>
              <a:buClr>
                <a:schemeClr val="dk1"/>
              </a:buClr>
              <a:buSzPts val="1600"/>
              <a:buChar char="→"/>
            </a:pPr>
            <a:r>
              <a:rPr lang="es-ES"/>
              <a:t>Un prototipo jugable puede ser invaluable para recibir retroalimentación temprana sobre la mecánica del juego, la dificultad y la diversión.</a:t>
            </a:r>
            <a:endParaRPr/>
          </a:p>
          <a:p>
            <a:pPr marL="531813" lvl="1" indent="-163512" algn="just" rtl="0">
              <a:spcBef>
                <a:spcPts val="1200"/>
              </a:spcBef>
              <a:spcAft>
                <a:spcPts val="0"/>
              </a:spcAft>
              <a:buClr>
                <a:schemeClr val="dk1"/>
              </a:buClr>
              <a:buSzPts val="16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TÉCNICAS DE OBTENCIÓN DE REQUISITOS</a:t>
            </a:r>
            <a:endParaRPr/>
          </a:p>
        </p:txBody>
      </p:sp>
      <p:pic>
        <p:nvPicPr>
          <p:cNvPr id="312" name="Google Shape;312;p31"/>
          <p:cNvPicPr preferRelativeResize="0">
            <a:picLocks noGrp="1"/>
          </p:cNvPicPr>
          <p:nvPr>
            <p:ph type="pic" idx="2"/>
          </p:nvPr>
        </p:nvPicPr>
        <p:blipFill rotWithShape="1">
          <a:blip r:embed="rId3">
            <a:alphaModFix/>
          </a:blip>
          <a:srcRect l="19338" r="19339"/>
          <a:stretch/>
        </p:blipFill>
        <p:spPr>
          <a:xfrm>
            <a:off x="5078026" y="1127018"/>
            <a:ext cx="3269187" cy="3555720"/>
          </a:xfrm>
          <a:prstGeom prst="rect">
            <a:avLst/>
          </a:prstGeom>
          <a:noFill/>
          <a:ln>
            <a:noFill/>
          </a:ln>
        </p:spPr>
      </p:pic>
      <p:sp>
        <p:nvSpPr>
          <p:cNvPr id="313" name="Google Shape;313;p31"/>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BENCHMARKING</a:t>
            </a:r>
            <a:endParaRPr/>
          </a:p>
        </p:txBody>
      </p:sp>
      <p:sp>
        <p:nvSpPr>
          <p:cNvPr id="314" name="Google Shape;314;p31"/>
          <p:cNvSpPr txBox="1">
            <a:spLocks noGrp="1"/>
          </p:cNvSpPr>
          <p:nvPr>
            <p:ph type="body" idx="4"/>
          </p:nvPr>
        </p:nvSpPr>
        <p:spPr>
          <a:xfrm>
            <a:off x="468313" y="117792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Estudiar sistemas o productos similares para entender las mejores prácticas, las funcionalidades comunes y las expectativas de los usuarios.</a:t>
            </a:r>
            <a:endParaRPr/>
          </a:p>
          <a:p>
            <a:pPr marL="266700" lvl="0" indent="-266700" algn="l" rtl="0">
              <a:spcBef>
                <a:spcPts val="1200"/>
              </a:spcBef>
              <a:spcAft>
                <a:spcPts val="0"/>
              </a:spcAft>
              <a:buClr>
                <a:schemeClr val="accent1"/>
              </a:buClr>
              <a:buSzPts val="1200"/>
              <a:buChar char="❑"/>
            </a:pPr>
            <a:r>
              <a:rPr lang="es-ES" b="1" i="1" u="sng">
                <a:solidFill>
                  <a:schemeClr val="accent1"/>
                </a:solidFill>
              </a:rPr>
              <a:t>Escenario</a:t>
            </a:r>
            <a:r>
              <a:rPr lang="es-ES" i="1"/>
              <a:t>: Lanzamiento de una nueva plataforma de streaming de música.</a:t>
            </a:r>
            <a:endParaRPr/>
          </a:p>
          <a:p>
            <a:pPr marL="531813" lvl="1" indent="-265113" algn="l" rtl="0">
              <a:spcBef>
                <a:spcPts val="600"/>
              </a:spcBef>
              <a:spcAft>
                <a:spcPts val="0"/>
              </a:spcAft>
              <a:buClr>
                <a:schemeClr val="dk1"/>
              </a:buClr>
              <a:buSzPts val="1600"/>
              <a:buChar char="→"/>
            </a:pPr>
            <a:r>
              <a:rPr lang="es-ES"/>
              <a:t>Analizar plataformas existentes como Spotify, Apple Music o Amazon Music podría ayudar a identificar brechas en el mercado y funciones que los usuarios valoran.</a:t>
            </a:r>
            <a:endParaRPr/>
          </a:p>
          <a:p>
            <a:pPr marL="266700" lvl="0" indent="-190500" algn="just" rtl="0">
              <a:spcBef>
                <a:spcPts val="1200"/>
              </a:spcBef>
              <a:spcAft>
                <a:spcPts val="0"/>
              </a:spcAft>
              <a:buClr>
                <a:schemeClr val="dk1"/>
              </a:buClr>
              <a:buSzPts val="120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TÉCNICAS DE OBTENCIÓN DE REQUISITOS</a:t>
            </a:r>
            <a:endParaRPr/>
          </a:p>
        </p:txBody>
      </p:sp>
      <p:pic>
        <p:nvPicPr>
          <p:cNvPr id="321" name="Google Shape;321;p32"/>
          <p:cNvPicPr preferRelativeResize="0">
            <a:picLocks noGrp="1"/>
          </p:cNvPicPr>
          <p:nvPr>
            <p:ph type="pic" idx="2"/>
          </p:nvPr>
        </p:nvPicPr>
        <p:blipFill rotWithShape="1">
          <a:blip r:embed="rId3">
            <a:alphaModFix/>
          </a:blip>
          <a:srcRect l="27538" r="27538"/>
          <a:stretch/>
        </p:blipFill>
        <p:spPr>
          <a:xfrm>
            <a:off x="5134708" y="1177927"/>
            <a:ext cx="3276536" cy="3563713"/>
          </a:xfrm>
          <a:prstGeom prst="rect">
            <a:avLst/>
          </a:prstGeom>
          <a:noFill/>
          <a:ln>
            <a:noFill/>
          </a:ln>
        </p:spPr>
      </p:pic>
      <p:sp>
        <p:nvSpPr>
          <p:cNvPr id="322" name="Google Shape;322;p32"/>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MODELADO DE PROCESOS DE NEGOCIO (BPM)</a:t>
            </a:r>
            <a:endParaRPr/>
          </a:p>
        </p:txBody>
      </p:sp>
      <p:sp>
        <p:nvSpPr>
          <p:cNvPr id="323" name="Google Shape;323;p32"/>
          <p:cNvSpPr txBox="1">
            <a:spLocks noGrp="1"/>
          </p:cNvSpPr>
          <p:nvPr>
            <p:ph type="body" idx="4"/>
          </p:nvPr>
        </p:nvSpPr>
        <p:spPr>
          <a:xfrm>
            <a:off x="468313" y="117792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Utilizar diagramas y modelos para visualizar los flujos de trabajo, procesos y entidades del negocio. Esto puede ayudar a identificar requisitos y restricciones desde una perspectiva de alto nivel.</a:t>
            </a:r>
            <a:endParaRPr/>
          </a:p>
          <a:p>
            <a:pPr marL="266700" lvl="0" indent="-266700" algn="l" rtl="0">
              <a:spcBef>
                <a:spcPts val="1200"/>
              </a:spcBef>
              <a:spcAft>
                <a:spcPts val="0"/>
              </a:spcAft>
              <a:buClr>
                <a:schemeClr val="accent1"/>
              </a:buClr>
              <a:buSzPts val="1200"/>
              <a:buChar char="❑"/>
            </a:pPr>
            <a:r>
              <a:rPr lang="es-ES" b="1" i="1" u="sng">
                <a:solidFill>
                  <a:schemeClr val="accent1"/>
                </a:solidFill>
              </a:rPr>
              <a:t>Escenario</a:t>
            </a:r>
            <a:r>
              <a:rPr lang="es-ES" i="1"/>
              <a:t>: Implementación de un sistema de seguimiento y gestión de flotas de camiones.</a:t>
            </a:r>
            <a:endParaRPr/>
          </a:p>
          <a:p>
            <a:pPr marL="531813" lvl="1" indent="-265113" algn="l" rtl="0">
              <a:spcBef>
                <a:spcPts val="600"/>
              </a:spcBef>
              <a:spcAft>
                <a:spcPts val="0"/>
              </a:spcAft>
              <a:buClr>
                <a:schemeClr val="dk1"/>
              </a:buClr>
              <a:buSzPts val="1600"/>
              <a:buChar char="→"/>
            </a:pPr>
            <a:r>
              <a:rPr lang="es-ES"/>
              <a:t>Utilizar BPMN para modelar el flujo de información entre los camioneros, el centro de control y los clientes podría ayudar a identificar requisitos críticos y posibles cuellos de botella.</a:t>
            </a:r>
            <a:endParaRPr/>
          </a:p>
          <a:p>
            <a:pPr marL="266700" lvl="0" indent="-190500" algn="just" rtl="0">
              <a:spcBef>
                <a:spcPts val="1200"/>
              </a:spcBef>
              <a:spcAft>
                <a:spcPts val="0"/>
              </a:spcAft>
              <a:buClr>
                <a:schemeClr val="dk1"/>
              </a:buClr>
              <a:buSzPts val="120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330" name="Google Shape;330;p33"/>
          <p:cNvSpPr/>
          <p:nvPr/>
        </p:nvSpPr>
        <p:spPr>
          <a:xfrm>
            <a:off x="424252" y="3703125"/>
            <a:ext cx="7966170" cy="523180"/>
          </a:xfrm>
          <a:prstGeom prst="rect">
            <a:avLst/>
          </a:prstGeom>
          <a:noFill/>
          <a:ln>
            <a:noFill/>
          </a:ln>
        </p:spPr>
        <p:txBody>
          <a:bodyPr spcFirstLastPara="1" wrap="square" lIns="91425" tIns="45700" rIns="91425" bIns="45700" anchor="t" anchorCtr="0">
            <a:spAutoFit/>
          </a:bodyPr>
          <a:lstStyle/>
          <a:p>
            <a:pPr marL="274638" marR="0" lvl="0" indent="-274638" algn="l" rtl="0">
              <a:spcBef>
                <a:spcPts val="0"/>
              </a:spcBef>
              <a:spcAft>
                <a:spcPts val="0"/>
              </a:spcAft>
              <a:buNone/>
            </a:pPr>
            <a:r>
              <a:rPr lang="es-ES" sz="2800" b="1">
                <a:solidFill>
                  <a:schemeClr val="lt1"/>
                </a:solidFill>
                <a:latin typeface="Calibri"/>
                <a:ea typeface="Calibri"/>
                <a:cs typeface="Calibri"/>
                <a:sym typeface="Calibri"/>
              </a:rPr>
              <a:t>/ TIPOS DE REQUISITOS</a:t>
            </a:r>
            <a:endParaRPr sz="1600" b="1">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4"/>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337" name="Google Shape;337;p34"/>
          <p:cNvPicPr preferRelativeResize="0">
            <a:picLocks noGrp="1"/>
          </p:cNvPicPr>
          <p:nvPr>
            <p:ph type="pic" idx="2"/>
          </p:nvPr>
        </p:nvPicPr>
        <p:blipFill rotWithShape="1">
          <a:blip r:embed="rId3">
            <a:alphaModFix/>
          </a:blip>
          <a:srcRect t="373" b="374"/>
          <a:stretch/>
        </p:blipFill>
        <p:spPr>
          <a:xfrm>
            <a:off x="4793942" y="986632"/>
            <a:ext cx="3700974" cy="4025351"/>
          </a:xfrm>
          <a:prstGeom prst="rect">
            <a:avLst/>
          </a:prstGeom>
          <a:noFill/>
          <a:ln>
            <a:noFill/>
          </a:ln>
        </p:spPr>
      </p:pic>
      <p:sp>
        <p:nvSpPr>
          <p:cNvPr id="338" name="Google Shape;338;p34"/>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TIPIFICACIÓN DE REQUISITOS</a:t>
            </a:r>
            <a:endParaRPr/>
          </a:p>
        </p:txBody>
      </p:sp>
      <p:sp>
        <p:nvSpPr>
          <p:cNvPr id="339" name="Google Shape;339;p34"/>
          <p:cNvSpPr txBox="1">
            <a:spLocks noGrp="1"/>
          </p:cNvSpPr>
          <p:nvPr>
            <p:ph type="body" idx="4"/>
          </p:nvPr>
        </p:nvSpPr>
        <p:spPr>
          <a:xfrm>
            <a:off x="468313" y="1177927"/>
            <a:ext cx="4325629"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 muy útil tener un sistema de tipificación clara para los requisitos, ya que esto </a:t>
            </a:r>
            <a:r>
              <a:rPr lang="es-ES" b="1" dirty="0"/>
              <a:t>facilita la comunicación</a:t>
            </a:r>
            <a:r>
              <a:rPr lang="es-ES" dirty="0"/>
              <a:t> entre los miembros del equipo y los </a:t>
            </a:r>
            <a:r>
              <a:rPr lang="es-ES" dirty="0" err="1"/>
              <a:t>stakeholders</a:t>
            </a:r>
            <a:r>
              <a:rPr lang="es-ES" dirty="0"/>
              <a:t>. </a:t>
            </a:r>
            <a:endParaRPr dirty="0"/>
          </a:p>
          <a:p>
            <a:pPr marL="266700" lvl="0" indent="-266700" algn="l" rtl="0">
              <a:spcBef>
                <a:spcPts val="1200"/>
              </a:spcBef>
              <a:spcAft>
                <a:spcPts val="0"/>
              </a:spcAft>
              <a:buClr>
                <a:schemeClr val="dk1"/>
              </a:buClr>
              <a:buSzPts val="1200"/>
              <a:buChar char="❑"/>
            </a:pPr>
            <a:r>
              <a:rPr lang="es-ES" dirty="0"/>
              <a:t>También ayuda en la </a:t>
            </a:r>
            <a:r>
              <a:rPr lang="es-ES" b="1" dirty="0"/>
              <a:t>validación y verificación de los requisitos</a:t>
            </a:r>
            <a:r>
              <a:rPr lang="es-ES" dirty="0"/>
              <a:t>, y en la planificación del proyecto, permitiendo una mejor estimación de recursos.</a:t>
            </a:r>
            <a:endParaRPr dirty="0"/>
          </a:p>
          <a:p>
            <a:pPr marL="266700" lvl="0" indent="-266700" algn="l" rtl="0">
              <a:spcBef>
                <a:spcPts val="1200"/>
              </a:spcBef>
              <a:spcAft>
                <a:spcPts val="0"/>
              </a:spcAft>
              <a:buClr>
                <a:schemeClr val="dk1"/>
              </a:buClr>
              <a:buSzPts val="1200"/>
              <a:buChar char="❑"/>
            </a:pPr>
            <a:r>
              <a:rPr lang="es-ES" dirty="0"/>
              <a:t>Una buena práctica es documentar estos requisitos en una </a:t>
            </a:r>
            <a:r>
              <a:rPr lang="es-ES" b="1" dirty="0"/>
              <a:t>Matriz de Trazabilidad de Requisitos</a:t>
            </a:r>
            <a:r>
              <a:rPr lang="es-ES" dirty="0"/>
              <a:t>, que muestra cómo cada requisito se relaciona con los objetivos del proyecto, con otros requisitos y con partes específicas del sistema a desarrollar.</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5"/>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sp>
        <p:nvSpPr>
          <p:cNvPr id="346" name="Google Shape;346;p35"/>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DE NEGOCIO</a:t>
            </a:r>
            <a:endParaRPr/>
          </a:p>
        </p:txBody>
      </p:sp>
      <p:sp>
        <p:nvSpPr>
          <p:cNvPr id="347" name="Google Shape;347;p35"/>
          <p:cNvSpPr txBox="1">
            <a:spLocks noGrp="1"/>
          </p:cNvSpPr>
          <p:nvPr>
            <p:ph type="body" idx="4"/>
          </p:nvPr>
        </p:nvSpPr>
        <p:spPr>
          <a:xfrm>
            <a:off x="468313" y="1340387"/>
            <a:ext cx="4787268"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Definen los objetivos de alto nivel y las metas estratégicas que el sistema debe cumplir dentro del contexto empresarial o de la organización.</a:t>
            </a:r>
            <a:endParaRPr dirty="0"/>
          </a:p>
          <a:p>
            <a:pPr marL="266700" lvl="0" indent="-266700" algn="l" rtl="0">
              <a:spcBef>
                <a:spcPts val="1200"/>
              </a:spcBef>
              <a:spcAft>
                <a:spcPts val="0"/>
              </a:spcAft>
              <a:buClr>
                <a:schemeClr val="dk1"/>
              </a:buClr>
              <a:buSzPts val="1200"/>
              <a:buChar char="❑"/>
            </a:pPr>
            <a:r>
              <a:rPr lang="es-ES" dirty="0"/>
              <a:t>Generalmente son vagos y abstractos, pero sirven para dar un marco general.</a:t>
            </a:r>
            <a:endParaRPr dirty="0"/>
          </a:p>
          <a:p>
            <a:pPr marL="266700" lvl="0" indent="-266700" algn="l" rtl="0">
              <a:spcBef>
                <a:spcPts val="1200"/>
              </a:spcBef>
              <a:spcAft>
                <a:spcPts val="0"/>
              </a:spcAft>
              <a:buClr>
                <a:schemeClr val="dk1"/>
              </a:buClr>
              <a:buSzPts val="1200"/>
              <a:buChar char="❑"/>
            </a:pPr>
            <a:r>
              <a:rPr lang="es-ES" dirty="0"/>
              <a:t>Supongamos que una universidad quiere implementar un nuevo Sistema de Gestión Académica (SGA). Un requisito de negocio podría </a:t>
            </a:r>
            <a:r>
              <a:rPr lang="es-ES" dirty="0">
                <a:solidFill>
                  <a:srgbClr val="0070C0"/>
                </a:solidFill>
              </a:rPr>
              <a:t>ser “</a:t>
            </a:r>
            <a:r>
              <a:rPr lang="es-ES" i="1" dirty="0">
                <a:solidFill>
                  <a:srgbClr val="0070C0"/>
                </a:solidFill>
              </a:rPr>
              <a:t>El sistema debe mejorar la eficiencia de la administración académica en un 30%</a:t>
            </a:r>
            <a:r>
              <a:rPr lang="es-ES" dirty="0">
                <a:solidFill>
                  <a:srgbClr val="0070C0"/>
                </a:solidFill>
              </a:rPr>
              <a:t>”. </a:t>
            </a:r>
            <a:r>
              <a:rPr lang="es-ES" sz="1400" dirty="0">
                <a:solidFill>
                  <a:srgbClr val="7F7F7F"/>
                </a:solidFill>
              </a:rPr>
              <a:t>[Este es un objetivo general que guiará el desarrollo del proyecto, pero que necesita ser desglosado en requisitos más específicos.]</a:t>
            </a:r>
            <a:endParaRPr dirty="0"/>
          </a:p>
        </p:txBody>
      </p:sp>
      <p:pic>
        <p:nvPicPr>
          <p:cNvPr id="348" name="Google Shape;348;p35"/>
          <p:cNvPicPr preferRelativeResize="0">
            <a:picLocks noGrp="1"/>
          </p:cNvPicPr>
          <p:nvPr>
            <p:ph type="pic" idx="2"/>
          </p:nvPr>
        </p:nvPicPr>
        <p:blipFill rotWithShape="1">
          <a:blip r:embed="rId3">
            <a:alphaModFix/>
          </a:blip>
          <a:srcRect l="19338" r="19339"/>
          <a:stretch/>
        </p:blipFill>
        <p:spPr>
          <a:xfrm>
            <a:off x="5442697" y="1367160"/>
            <a:ext cx="3064316" cy="33328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sp>
        <p:nvSpPr>
          <p:cNvPr id="355" name="Google Shape;355;p36"/>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DE USUARIO</a:t>
            </a:r>
            <a:endParaRPr/>
          </a:p>
        </p:txBody>
      </p:sp>
      <p:sp>
        <p:nvSpPr>
          <p:cNvPr id="356" name="Google Shape;356;p36"/>
          <p:cNvSpPr txBox="1">
            <a:spLocks noGrp="1"/>
          </p:cNvSpPr>
          <p:nvPr>
            <p:ph type="body" idx="4"/>
          </p:nvPr>
        </p:nvSpPr>
        <p:spPr>
          <a:xfrm>
            <a:off x="468313" y="1177927"/>
            <a:ext cx="4378895"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Están destinados a entender lo que los usuarios finales esperan del sistema.</a:t>
            </a:r>
            <a:endParaRPr dirty="0"/>
          </a:p>
          <a:p>
            <a:pPr marL="266700" lvl="0" indent="-266700" algn="l" rtl="0">
              <a:spcBef>
                <a:spcPts val="1200"/>
              </a:spcBef>
              <a:spcAft>
                <a:spcPts val="0"/>
              </a:spcAft>
              <a:buClr>
                <a:schemeClr val="dk1"/>
              </a:buClr>
              <a:buSzPts val="1200"/>
              <a:buChar char="❑"/>
            </a:pPr>
            <a:r>
              <a:rPr lang="es-ES" dirty="0"/>
              <a:t>Se expresan en un lenguaje que los usuarios pueden entender y se enfocan en cómo el sistema resolverá problemas o mejorará la experiencia del usuario.</a:t>
            </a:r>
            <a:endParaRPr dirty="0"/>
          </a:p>
          <a:p>
            <a:pPr marL="266700" lvl="0" indent="-266700" algn="l" rtl="0">
              <a:spcBef>
                <a:spcPts val="1200"/>
              </a:spcBef>
              <a:spcAft>
                <a:spcPts val="0"/>
              </a:spcAft>
              <a:buClr>
                <a:schemeClr val="dk1"/>
              </a:buClr>
              <a:buSzPts val="1200"/>
              <a:buChar char="❑"/>
            </a:pPr>
            <a:r>
              <a:rPr lang="es-ES" dirty="0"/>
              <a:t>Siguiendo con el SGA, un requisito de usuario podría ser </a:t>
            </a:r>
            <a:r>
              <a:rPr lang="es-ES" dirty="0">
                <a:solidFill>
                  <a:srgbClr val="0070C0"/>
                </a:solidFill>
              </a:rPr>
              <a:t>“</a:t>
            </a:r>
            <a:r>
              <a:rPr lang="es-ES" i="1" dirty="0">
                <a:solidFill>
                  <a:srgbClr val="0070C0"/>
                </a:solidFill>
              </a:rPr>
              <a:t>Los profesores deben poder subir las calificaciones de los estudiantes fácilmente</a:t>
            </a:r>
            <a:r>
              <a:rPr lang="es-ES" dirty="0">
                <a:solidFill>
                  <a:srgbClr val="0070C0"/>
                </a:solidFill>
              </a:rPr>
              <a:t>”. </a:t>
            </a:r>
            <a:r>
              <a:rPr lang="es-ES" sz="1400" dirty="0">
                <a:solidFill>
                  <a:srgbClr val="A5A5A5"/>
                </a:solidFill>
              </a:rPr>
              <a:t>[Este requisito se centra en una necesidad específica de un grupo de usuarios (los profesores).]</a:t>
            </a:r>
            <a:endParaRPr dirty="0">
              <a:solidFill>
                <a:srgbClr val="A5A5A5"/>
              </a:solidFill>
            </a:endParaRPr>
          </a:p>
        </p:txBody>
      </p:sp>
      <p:pic>
        <p:nvPicPr>
          <p:cNvPr id="357" name="Google Shape;357;p36"/>
          <p:cNvPicPr preferRelativeResize="0">
            <a:picLocks noGrp="1"/>
          </p:cNvPicPr>
          <p:nvPr>
            <p:ph type="pic" idx="2"/>
          </p:nvPr>
        </p:nvPicPr>
        <p:blipFill rotWithShape="1">
          <a:blip r:embed="rId3">
            <a:alphaModFix/>
          </a:blip>
          <a:srcRect l="4035" r="4035"/>
          <a:stretch/>
        </p:blipFill>
        <p:spPr>
          <a:xfrm>
            <a:off x="5273337" y="1127919"/>
            <a:ext cx="3180410" cy="34591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sp>
        <p:nvSpPr>
          <p:cNvPr id="364" name="Google Shape;364;p37"/>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DE SISTEMA</a:t>
            </a:r>
            <a:endParaRPr/>
          </a:p>
        </p:txBody>
      </p:sp>
      <p:sp>
        <p:nvSpPr>
          <p:cNvPr id="365" name="Google Shape;365;p37"/>
          <p:cNvSpPr txBox="1">
            <a:spLocks noGrp="1"/>
          </p:cNvSpPr>
          <p:nvPr>
            <p:ph type="body" idx="4"/>
          </p:nvPr>
        </p:nvSpPr>
        <p:spPr>
          <a:xfrm>
            <a:off x="468313" y="1177927"/>
            <a:ext cx="4556448"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Describen en detalle cómo funcionará el sistema desde una perspectiva técnica y para ser entendidos por el equipo de desarrollo. Generalmente se dividen en requisitos funcionales y no funcionales.</a:t>
            </a:r>
            <a:endParaRPr dirty="0"/>
          </a:p>
          <a:p>
            <a:pPr marL="266700" lvl="0" indent="-266700" algn="l" rtl="0">
              <a:spcBef>
                <a:spcPts val="1200"/>
              </a:spcBef>
              <a:spcAft>
                <a:spcPts val="0"/>
              </a:spcAft>
              <a:buClr>
                <a:schemeClr val="dk1"/>
              </a:buClr>
              <a:buSzPts val="1200"/>
              <a:buChar char="❑"/>
            </a:pPr>
            <a:r>
              <a:rPr lang="es-ES" dirty="0"/>
              <a:t>Funcional: </a:t>
            </a:r>
            <a:r>
              <a:rPr lang="es-ES" dirty="0">
                <a:solidFill>
                  <a:srgbClr val="0070C0"/>
                </a:solidFill>
              </a:rPr>
              <a:t>“</a:t>
            </a:r>
            <a:r>
              <a:rPr lang="es-ES" i="1" dirty="0">
                <a:solidFill>
                  <a:srgbClr val="0070C0"/>
                </a:solidFill>
              </a:rPr>
              <a:t>El sistema debe permitir a los profesores subir un archivo CSV con las calificaciones de los estudiantes, que contenga dos columnas: ID del estudiante y calificación</a:t>
            </a:r>
            <a:r>
              <a:rPr lang="es-ES" dirty="0">
                <a:solidFill>
                  <a:srgbClr val="0070C0"/>
                </a:solidFill>
              </a:rPr>
              <a:t>”. </a:t>
            </a:r>
            <a:endParaRPr dirty="0"/>
          </a:p>
          <a:p>
            <a:pPr marL="266700" lvl="0" indent="-266700" algn="l" rtl="0">
              <a:spcBef>
                <a:spcPts val="1200"/>
              </a:spcBef>
              <a:spcAft>
                <a:spcPts val="0"/>
              </a:spcAft>
              <a:buClr>
                <a:schemeClr val="dk1"/>
              </a:buClr>
              <a:buSzPts val="1200"/>
              <a:buChar char="❑"/>
            </a:pPr>
            <a:r>
              <a:rPr lang="es-ES" dirty="0"/>
              <a:t>No Funcional: </a:t>
            </a:r>
            <a:r>
              <a:rPr lang="es-ES" dirty="0">
                <a:solidFill>
                  <a:srgbClr val="0070C0"/>
                </a:solidFill>
              </a:rPr>
              <a:t>“</a:t>
            </a:r>
            <a:r>
              <a:rPr lang="es-ES" i="1" dirty="0">
                <a:solidFill>
                  <a:srgbClr val="0070C0"/>
                </a:solidFill>
              </a:rPr>
              <a:t>El sistema debe ser capaz de procesar el archivo de calificaciones en menos de 5 segundos para archivos con hasta 1000 registros</a:t>
            </a:r>
            <a:r>
              <a:rPr lang="es-ES" dirty="0">
                <a:solidFill>
                  <a:srgbClr val="0070C0"/>
                </a:solidFill>
              </a:rPr>
              <a:t>”.</a:t>
            </a:r>
            <a:endParaRPr dirty="0"/>
          </a:p>
        </p:txBody>
      </p:sp>
      <p:pic>
        <p:nvPicPr>
          <p:cNvPr id="366" name="Google Shape;366;p37"/>
          <p:cNvPicPr preferRelativeResize="0">
            <a:picLocks noGrp="1"/>
          </p:cNvPicPr>
          <p:nvPr>
            <p:ph type="pic" idx="2"/>
          </p:nvPr>
        </p:nvPicPr>
        <p:blipFill rotWithShape="1">
          <a:blip r:embed="rId3">
            <a:alphaModFix/>
          </a:blip>
          <a:srcRect l="4035" r="4035"/>
          <a:stretch/>
        </p:blipFill>
        <p:spPr>
          <a:xfrm>
            <a:off x="5210282" y="1208457"/>
            <a:ext cx="3349996" cy="36436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8"/>
          <p:cNvSpPr txBox="1">
            <a:spLocks noGrp="1"/>
          </p:cNvSpPr>
          <p:nvPr>
            <p:ph type="body" idx="3"/>
          </p:nvPr>
        </p:nvSpPr>
        <p:spPr>
          <a:xfrm>
            <a:off x="468313" y="233425"/>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373" name="Google Shape;373;p38"/>
          <p:cNvPicPr preferRelativeResize="0">
            <a:picLocks noGrp="1"/>
          </p:cNvPicPr>
          <p:nvPr>
            <p:ph type="pic" idx="2"/>
          </p:nvPr>
        </p:nvPicPr>
        <p:blipFill rotWithShape="1">
          <a:blip r:embed="rId3">
            <a:alphaModFix/>
          </a:blip>
          <a:srcRect l="4035" r="4035"/>
          <a:stretch/>
        </p:blipFill>
        <p:spPr>
          <a:xfrm>
            <a:off x="5406500" y="1375612"/>
            <a:ext cx="3162655" cy="3439851"/>
          </a:xfrm>
          <a:prstGeom prst="rect">
            <a:avLst/>
          </a:prstGeom>
          <a:noFill/>
          <a:ln>
            <a:noFill/>
          </a:ln>
        </p:spPr>
      </p:pic>
      <p:sp>
        <p:nvSpPr>
          <p:cNvPr id="374" name="Google Shape;374;p38"/>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FUNCIONALES</a:t>
            </a:r>
            <a:endParaRPr/>
          </a:p>
        </p:txBody>
      </p:sp>
      <p:sp>
        <p:nvSpPr>
          <p:cNvPr id="375" name="Google Shape;375;p38"/>
          <p:cNvSpPr txBox="1">
            <a:spLocks noGrp="1"/>
          </p:cNvSpPr>
          <p:nvPr>
            <p:ph type="body" idx="4"/>
          </p:nvPr>
        </p:nvSpPr>
        <p:spPr>
          <a:xfrm>
            <a:off x="663622" y="1275581"/>
            <a:ext cx="4529815" cy="4096800"/>
          </a:xfrm>
          <a:prstGeom prst="rect">
            <a:avLst/>
          </a:prstGeom>
          <a:noFill/>
          <a:ln>
            <a:noFill/>
          </a:ln>
        </p:spPr>
        <p:txBody>
          <a:bodyPr spcFirstLastPara="1" wrap="square" lIns="91425" tIns="45700" rIns="91425" bIns="45700" anchor="t" anchorCtr="0">
            <a:noAutofit/>
          </a:bodyPr>
          <a:lstStyle/>
          <a:p>
            <a:pPr marL="266700" lvl="0" indent="-266700" algn="just" rtl="0">
              <a:spcBef>
                <a:spcPts val="0"/>
              </a:spcBef>
              <a:spcAft>
                <a:spcPts val="0"/>
              </a:spcAft>
              <a:buClr>
                <a:schemeClr val="dk1"/>
              </a:buClr>
              <a:buSzPts val="1200"/>
              <a:buFont typeface="Noto Sans Symbols"/>
              <a:buChar char="❑"/>
            </a:pPr>
            <a:r>
              <a:rPr lang="es-ES" dirty="0"/>
              <a:t>Son aquellos que especifican una función o tarea que el sistema debe ser capaz de realizar. </a:t>
            </a:r>
            <a:endParaRPr dirty="0"/>
          </a:p>
          <a:p>
            <a:pPr marL="266700" lvl="0" indent="-266700" algn="just" rtl="0">
              <a:spcBef>
                <a:spcPts val="1200"/>
              </a:spcBef>
              <a:spcAft>
                <a:spcPts val="0"/>
              </a:spcAft>
              <a:buClr>
                <a:schemeClr val="dk1"/>
              </a:buClr>
              <a:buSzPts val="1200"/>
              <a:buFont typeface="Noto Sans Symbols"/>
              <a:buChar char="❑"/>
            </a:pPr>
            <a:r>
              <a:rPr lang="es-ES" dirty="0"/>
              <a:t>Estos son los “hacedores” del sistema, es decir, describen las operaciones y actividades que el sistema podrá ejecutar.</a:t>
            </a:r>
            <a:endParaRPr dirty="0"/>
          </a:p>
          <a:p>
            <a:pPr marL="266700" lvl="0" indent="-266700" algn="just" rtl="0">
              <a:spcBef>
                <a:spcPts val="1200"/>
              </a:spcBef>
              <a:spcAft>
                <a:spcPts val="0"/>
              </a:spcAft>
              <a:buClr>
                <a:schemeClr val="dk1"/>
              </a:buClr>
              <a:buSzPts val="1200"/>
              <a:buFont typeface="Noto Sans Symbols"/>
              <a:buChar char="❑"/>
            </a:pPr>
            <a:r>
              <a:rPr lang="es-ES" dirty="0"/>
              <a:t>Supongamos que estamos desarrollando una aplicación de banca en línea. Un requisito funcional podría ser: </a:t>
            </a:r>
            <a:r>
              <a:rPr lang="es-ES" dirty="0">
                <a:solidFill>
                  <a:srgbClr val="0070C0"/>
                </a:solidFill>
              </a:rPr>
              <a:t>“</a:t>
            </a:r>
            <a:r>
              <a:rPr lang="es-ES" i="1" dirty="0">
                <a:solidFill>
                  <a:srgbClr val="0070C0"/>
                </a:solidFill>
              </a:rPr>
              <a:t>El usuario debe poder consultar su saldo de cuenta corriente y de ahorros</a:t>
            </a:r>
            <a:r>
              <a:rPr lang="es-ES" dirty="0">
                <a:solidFill>
                  <a:srgbClr val="0070C0"/>
                </a:solidFill>
              </a:rPr>
              <a:t>”. </a:t>
            </a:r>
            <a:r>
              <a:rPr lang="es-ES" sz="1400" dirty="0">
                <a:solidFill>
                  <a:srgbClr val="7F7F7F"/>
                </a:solidFill>
              </a:rPr>
              <a:t>[Este requisito se enfoca en una funcionalidad específica que la aplicación debe ofrecer.]</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9"/>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382" name="Google Shape;382;p39"/>
          <p:cNvPicPr preferRelativeResize="0">
            <a:picLocks noGrp="1"/>
          </p:cNvPicPr>
          <p:nvPr>
            <p:ph type="pic" idx="2"/>
          </p:nvPr>
        </p:nvPicPr>
        <p:blipFill rotWithShape="1">
          <a:blip r:embed="rId3">
            <a:alphaModFix/>
          </a:blip>
          <a:srcRect l="4035" r="4035"/>
          <a:stretch/>
        </p:blipFill>
        <p:spPr>
          <a:xfrm>
            <a:off x="5335479" y="1426083"/>
            <a:ext cx="3207043" cy="3488129"/>
          </a:xfrm>
          <a:prstGeom prst="rect">
            <a:avLst/>
          </a:prstGeom>
          <a:noFill/>
          <a:ln>
            <a:noFill/>
          </a:ln>
        </p:spPr>
      </p:pic>
      <p:sp>
        <p:nvSpPr>
          <p:cNvPr id="383" name="Google Shape;383;p39"/>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NO FUNCIONALES</a:t>
            </a:r>
            <a:endParaRPr/>
          </a:p>
        </p:txBody>
      </p:sp>
      <p:sp>
        <p:nvSpPr>
          <p:cNvPr id="384" name="Google Shape;384;p39"/>
          <p:cNvSpPr txBox="1">
            <a:spLocks noGrp="1"/>
          </p:cNvSpPr>
          <p:nvPr>
            <p:ph type="body" idx="4"/>
          </p:nvPr>
        </p:nvSpPr>
        <p:spPr>
          <a:xfrm>
            <a:off x="468313" y="1177927"/>
            <a:ext cx="463634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Describen cómo debe realizarse una función o tarea, en lugar de qué función o tarea debe realizarse. Suelen estar relacionados con cualidades del sistema.</a:t>
            </a:r>
            <a:endParaRPr dirty="0"/>
          </a:p>
          <a:p>
            <a:pPr marL="266700" lvl="0" indent="-266700" algn="l" rtl="0">
              <a:spcBef>
                <a:spcPts val="1200"/>
              </a:spcBef>
              <a:spcAft>
                <a:spcPts val="0"/>
              </a:spcAft>
              <a:buClr>
                <a:schemeClr val="dk1"/>
              </a:buClr>
              <a:buSzPts val="1200"/>
              <a:buChar char="❑"/>
            </a:pPr>
            <a:r>
              <a:rPr lang="es-ES" dirty="0"/>
              <a:t>Siguiendo con la aplicación de banca en línea, un requisito no funcional podría ser: </a:t>
            </a:r>
            <a:r>
              <a:rPr lang="es-ES" dirty="0">
                <a:solidFill>
                  <a:srgbClr val="0070C0"/>
                </a:solidFill>
              </a:rPr>
              <a:t>“</a:t>
            </a:r>
            <a:r>
              <a:rPr lang="es-ES" i="1" dirty="0">
                <a:solidFill>
                  <a:srgbClr val="0070C0"/>
                </a:solidFill>
              </a:rPr>
              <a:t>La consulta de saldo debe completarse en menos de 2 segundos</a:t>
            </a:r>
            <a:r>
              <a:rPr lang="es-ES" dirty="0">
                <a:solidFill>
                  <a:srgbClr val="0070C0"/>
                </a:solidFill>
              </a:rPr>
              <a:t>”. </a:t>
            </a:r>
            <a:r>
              <a:rPr lang="es-ES" sz="1400" dirty="0">
                <a:solidFill>
                  <a:srgbClr val="7F7F7F"/>
                </a:solidFill>
              </a:rPr>
              <a:t>[rendimiento]</a:t>
            </a:r>
            <a:endParaRPr dirty="0"/>
          </a:p>
          <a:p>
            <a:pPr marL="266700" lvl="0" indent="-266700" algn="l" rtl="0">
              <a:spcBef>
                <a:spcPts val="600"/>
              </a:spcBef>
              <a:spcAft>
                <a:spcPts val="0"/>
              </a:spcAft>
              <a:buClr>
                <a:srgbClr val="0070C0"/>
              </a:buClr>
              <a:buSzPts val="1200"/>
              <a:buChar char="❑"/>
            </a:pPr>
            <a:r>
              <a:rPr lang="es-ES" dirty="0">
                <a:solidFill>
                  <a:srgbClr val="0070C0"/>
                </a:solidFill>
              </a:rPr>
              <a:t>“</a:t>
            </a:r>
            <a:r>
              <a:rPr lang="es-ES" i="1" dirty="0">
                <a:solidFill>
                  <a:srgbClr val="0070C0"/>
                </a:solidFill>
              </a:rPr>
              <a:t>Todas las transacciones deben ser encriptadas utilizando un algoritmo de al menos 128 bits</a:t>
            </a:r>
            <a:r>
              <a:rPr lang="es-ES" dirty="0">
                <a:solidFill>
                  <a:srgbClr val="0070C0"/>
                </a:solidFill>
              </a:rPr>
              <a:t>”. </a:t>
            </a:r>
            <a:r>
              <a:rPr lang="es-ES" sz="1400" dirty="0">
                <a:solidFill>
                  <a:srgbClr val="7F7F7F"/>
                </a:solidFill>
              </a:rPr>
              <a:t>[seguridad] </a:t>
            </a:r>
            <a:endParaRPr dirty="0"/>
          </a:p>
          <a:p>
            <a:pPr marL="266700" lvl="0" indent="-266700" algn="l" rtl="0">
              <a:spcBef>
                <a:spcPts val="600"/>
              </a:spcBef>
              <a:spcAft>
                <a:spcPts val="0"/>
              </a:spcAft>
              <a:buClr>
                <a:srgbClr val="0070C0"/>
              </a:buClr>
              <a:buSzPts val="1200"/>
              <a:buChar char="❑"/>
            </a:pPr>
            <a:r>
              <a:rPr lang="es-ES" i="1" dirty="0">
                <a:solidFill>
                  <a:srgbClr val="0070C0"/>
                </a:solidFill>
              </a:rPr>
              <a:t>“La aplicación debe ser accesible para personas con discapacidades visuales, cumpliendo con las pautas de accesibilidad WCAG 2.0</a:t>
            </a:r>
            <a:r>
              <a:rPr lang="es-ES" dirty="0">
                <a:solidFill>
                  <a:srgbClr val="0070C0"/>
                </a:solidFill>
              </a:rPr>
              <a:t>”. </a:t>
            </a:r>
            <a:r>
              <a:rPr lang="es-ES" sz="1400" dirty="0">
                <a:solidFill>
                  <a:srgbClr val="7F7F7F"/>
                </a:solidFill>
              </a:rPr>
              <a:t>[usabilidad]</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body" idx="3"/>
          </p:nvPr>
        </p:nvSpPr>
        <p:spPr>
          <a:xfrm>
            <a:off x="475687"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86" name="Google Shape;86;p4"/>
          <p:cNvSpPr txBox="1">
            <a:spLocks noGrp="1"/>
          </p:cNvSpPr>
          <p:nvPr>
            <p:ph type="body" idx="4"/>
          </p:nvPr>
        </p:nvSpPr>
        <p:spPr>
          <a:xfrm>
            <a:off x="475687" y="1169422"/>
            <a:ext cx="8200800" cy="1692000"/>
          </a:xfrm>
          <a:prstGeom prst="rect">
            <a:avLst/>
          </a:prstGeom>
          <a:noFill/>
          <a:ln>
            <a:noFill/>
          </a:ln>
        </p:spPr>
        <p:txBody>
          <a:bodyPr spcFirstLastPara="1" wrap="square" lIns="91425" tIns="45700" rIns="91425" bIns="45700" anchor="t" anchorCtr="0">
            <a:noAutofit/>
          </a:bodyPr>
          <a:lstStyle/>
          <a:p>
            <a:pPr marL="266700" lvl="0" indent="-266700" algn="l" rtl="0">
              <a:lnSpc>
                <a:spcPct val="90000"/>
              </a:lnSpc>
              <a:spcBef>
                <a:spcPts val="0"/>
              </a:spcBef>
              <a:spcAft>
                <a:spcPts val="0"/>
              </a:spcAft>
              <a:buClr>
                <a:schemeClr val="dk1"/>
              </a:buClr>
              <a:buSzPts val="1200"/>
              <a:buChar char="❑"/>
            </a:pPr>
            <a:r>
              <a:rPr lang="es-ES"/>
              <a:t>Este proceso es una fase crítica en el desarrollo de sistemas de software. Se podría decir que es como el plano en la construcción de un edificio, si algo falla en esta fase, es probable que se presenten problemas más adelante.</a:t>
            </a:r>
            <a:endParaRPr/>
          </a:p>
          <a:p>
            <a:pPr marL="266700" lvl="0" indent="-266700" algn="l" rtl="0">
              <a:lnSpc>
                <a:spcPct val="90000"/>
              </a:lnSpc>
              <a:spcBef>
                <a:spcPts val="600"/>
              </a:spcBef>
              <a:spcAft>
                <a:spcPts val="0"/>
              </a:spcAft>
              <a:buClr>
                <a:schemeClr val="dk1"/>
              </a:buClr>
              <a:buSzPts val="1200"/>
              <a:buChar char="❑"/>
            </a:pPr>
            <a:r>
              <a:rPr lang="es-ES"/>
              <a:t>Aquí, se identifican, analizan, documentan y gestionan las necesidades y requerimientos de los stakeholders. No sólo incluyen las características que debe tener un sistema (velocidad, capacidad de almacenamiento, etc.) sino también de aspectos más abstractos como las restricciones legales o los objetivos de negocio que el sistema debe cumplir.</a:t>
            </a:r>
            <a:endParaRPr/>
          </a:p>
        </p:txBody>
      </p:sp>
      <p:sp>
        <p:nvSpPr>
          <p:cNvPr id="87" name="Google Shape;87;p4"/>
          <p:cNvSpPr txBox="1">
            <a:spLocks noGrp="1"/>
          </p:cNvSpPr>
          <p:nvPr>
            <p:ph type="body" idx="1"/>
          </p:nvPr>
        </p:nvSpPr>
        <p:spPr>
          <a:xfrm>
            <a:off x="475687" y="804863"/>
            <a:ext cx="8207375"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¿EN QUÉ CONSISTE?</a:t>
            </a:r>
            <a:endParaRPr/>
          </a:p>
        </p:txBody>
      </p:sp>
      <p:pic>
        <p:nvPicPr>
          <p:cNvPr id="88" name="Google Shape;88;p4"/>
          <p:cNvPicPr preferRelativeResize="0">
            <a:picLocks noGrp="1"/>
          </p:cNvPicPr>
          <p:nvPr>
            <p:ph type="pic" idx="2"/>
          </p:nvPr>
        </p:nvPicPr>
        <p:blipFill rotWithShape="1">
          <a:blip r:embed="rId3">
            <a:alphaModFix/>
          </a:blip>
          <a:srcRect t="29284" b="29284"/>
          <a:stretch/>
        </p:blipFill>
        <p:spPr>
          <a:xfrm>
            <a:off x="1309105" y="3211942"/>
            <a:ext cx="6232879" cy="18180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0"/>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391" name="Google Shape;391;p40"/>
          <p:cNvPicPr preferRelativeResize="0">
            <a:picLocks noGrp="1"/>
          </p:cNvPicPr>
          <p:nvPr>
            <p:ph type="pic" idx="2"/>
          </p:nvPr>
        </p:nvPicPr>
        <p:blipFill rotWithShape="1">
          <a:blip r:embed="rId3">
            <a:alphaModFix/>
          </a:blip>
          <a:srcRect l="17391" r="17391"/>
          <a:stretch/>
        </p:blipFill>
        <p:spPr>
          <a:xfrm>
            <a:off x="5280751" y="1161801"/>
            <a:ext cx="3179668" cy="3458354"/>
          </a:xfrm>
          <a:prstGeom prst="rect">
            <a:avLst/>
          </a:prstGeom>
          <a:noFill/>
          <a:ln>
            <a:noFill/>
          </a:ln>
        </p:spPr>
      </p:pic>
      <p:sp>
        <p:nvSpPr>
          <p:cNvPr id="392" name="Google Shape;392;p40"/>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ESENCIALES</a:t>
            </a:r>
            <a:endParaRPr/>
          </a:p>
        </p:txBody>
      </p:sp>
      <p:sp>
        <p:nvSpPr>
          <p:cNvPr id="393" name="Google Shape;393;p40"/>
          <p:cNvSpPr txBox="1">
            <a:spLocks noGrp="1"/>
          </p:cNvSpPr>
          <p:nvPr>
            <p:ph type="body" idx="4"/>
          </p:nvPr>
        </p:nvSpPr>
        <p:spPr>
          <a:xfrm>
            <a:off x="468313" y="117792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Son los requisitos que el sistema debe cumplir para considerarse funcional y efectivo.</a:t>
            </a:r>
            <a:endParaRPr dirty="0"/>
          </a:p>
          <a:p>
            <a:pPr marL="266700" lvl="0" indent="-266700" algn="l" rtl="0">
              <a:spcBef>
                <a:spcPts val="1200"/>
              </a:spcBef>
              <a:spcAft>
                <a:spcPts val="0"/>
              </a:spcAft>
              <a:buClr>
                <a:schemeClr val="dk1"/>
              </a:buClr>
              <a:buSzPts val="1200"/>
              <a:buChar char="❑"/>
            </a:pPr>
            <a:r>
              <a:rPr lang="es-ES" dirty="0"/>
              <a:t>Son imprescindibles y no hay espacio para negociar su implementación.</a:t>
            </a:r>
            <a:endParaRPr dirty="0"/>
          </a:p>
          <a:p>
            <a:pPr marL="266700" lvl="0" indent="-266700" algn="l" rtl="0">
              <a:spcBef>
                <a:spcPts val="1200"/>
              </a:spcBef>
              <a:spcAft>
                <a:spcPts val="0"/>
              </a:spcAft>
              <a:buClr>
                <a:schemeClr val="dk1"/>
              </a:buClr>
              <a:buSzPts val="1200"/>
              <a:buChar char="❑"/>
            </a:pPr>
            <a:r>
              <a:rPr lang="es-ES" dirty="0"/>
              <a:t>Imaginemos que estamos desarrollando una aplicación de compras en línea. Un requisito esencial podría ser: </a:t>
            </a:r>
            <a:r>
              <a:rPr lang="es-ES" dirty="0">
                <a:solidFill>
                  <a:srgbClr val="0070C0"/>
                </a:solidFill>
              </a:rPr>
              <a:t>“</a:t>
            </a:r>
            <a:r>
              <a:rPr lang="es-ES" i="1" dirty="0">
                <a:solidFill>
                  <a:srgbClr val="0070C0"/>
                </a:solidFill>
              </a:rPr>
              <a:t>El sistema debe permitir que el usuario realice un pedido de productos</a:t>
            </a:r>
            <a:r>
              <a:rPr lang="es-ES" dirty="0">
                <a:solidFill>
                  <a:srgbClr val="0070C0"/>
                </a:solidFill>
              </a:rPr>
              <a:t>”. </a:t>
            </a:r>
            <a:r>
              <a:rPr lang="es-ES" sz="1400" dirty="0">
                <a:solidFill>
                  <a:srgbClr val="7F7F7F"/>
                </a:solidFill>
              </a:rPr>
              <a:t>[Sin esta funcionalidad básica, la aplicación simplemente no cumpliría con su propósito].</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1"/>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400" name="Google Shape;400;p41"/>
          <p:cNvPicPr preferRelativeResize="0">
            <a:picLocks noGrp="1"/>
          </p:cNvPicPr>
          <p:nvPr>
            <p:ph type="pic" idx="2"/>
          </p:nvPr>
        </p:nvPicPr>
        <p:blipFill rotWithShape="1">
          <a:blip r:embed="rId3">
            <a:alphaModFix/>
          </a:blip>
          <a:srcRect l="4035" r="4035"/>
          <a:stretch/>
        </p:blipFill>
        <p:spPr>
          <a:xfrm>
            <a:off x="5151587" y="1429306"/>
            <a:ext cx="3186750" cy="3466058"/>
          </a:xfrm>
          <a:prstGeom prst="rect">
            <a:avLst/>
          </a:prstGeom>
          <a:noFill/>
          <a:ln>
            <a:noFill/>
          </a:ln>
        </p:spPr>
      </p:pic>
      <p:sp>
        <p:nvSpPr>
          <p:cNvPr id="401" name="Google Shape;401;p41"/>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IMPORTANTES PERO NO CRÍTICOS</a:t>
            </a:r>
            <a:endParaRPr/>
          </a:p>
        </p:txBody>
      </p:sp>
      <p:sp>
        <p:nvSpPr>
          <p:cNvPr id="402" name="Google Shape;402;p41"/>
          <p:cNvSpPr txBox="1">
            <a:spLocks noGrp="1"/>
          </p:cNvSpPr>
          <p:nvPr>
            <p:ph type="body" idx="4"/>
          </p:nvPr>
        </p:nvSpPr>
        <p:spPr>
          <a:xfrm>
            <a:off x="805663" y="1184002"/>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Son requisitos que agregarían un valor significativo al sistema, pero que no son fundamentales para que el sistema funcione.</a:t>
            </a:r>
            <a:endParaRPr dirty="0"/>
          </a:p>
          <a:p>
            <a:pPr marL="266700" lvl="0" indent="-266700" algn="l" rtl="0">
              <a:spcBef>
                <a:spcPts val="1200"/>
              </a:spcBef>
              <a:spcAft>
                <a:spcPts val="0"/>
              </a:spcAft>
              <a:buClr>
                <a:schemeClr val="dk1"/>
              </a:buClr>
              <a:buSzPts val="1200"/>
              <a:buChar char="❑"/>
            </a:pPr>
            <a:r>
              <a:rPr lang="es-ES" dirty="0"/>
              <a:t>Si no se implementan, el sistema aún sería operativo, pero su eficacia o usabilidad se verían comprometidas.</a:t>
            </a:r>
            <a:endParaRPr dirty="0"/>
          </a:p>
          <a:p>
            <a:pPr marL="266700" lvl="0" indent="-266700" algn="l" rtl="0">
              <a:spcBef>
                <a:spcPts val="1200"/>
              </a:spcBef>
              <a:spcAft>
                <a:spcPts val="0"/>
              </a:spcAft>
              <a:buClr>
                <a:schemeClr val="dk1"/>
              </a:buClr>
              <a:buSzPts val="1200"/>
              <a:buChar char="❑"/>
            </a:pPr>
            <a:r>
              <a:rPr lang="es-ES" dirty="0"/>
              <a:t>Siguiendo con la aplicación de compras en línea, un requisito importante, pero no crítico podría ser: </a:t>
            </a:r>
            <a:r>
              <a:rPr lang="es-ES" dirty="0">
                <a:solidFill>
                  <a:srgbClr val="0070C0"/>
                </a:solidFill>
              </a:rPr>
              <a:t>“</a:t>
            </a:r>
            <a:r>
              <a:rPr lang="es-ES" i="1" dirty="0">
                <a:solidFill>
                  <a:srgbClr val="0070C0"/>
                </a:solidFill>
              </a:rPr>
              <a:t>El usuario debe recibir recomendaciones personalizadas basadas en sus compras anteriores</a:t>
            </a:r>
            <a:r>
              <a:rPr lang="es-ES" dirty="0">
                <a:solidFill>
                  <a:srgbClr val="0070C0"/>
                </a:solidFill>
              </a:rPr>
              <a:t>”. </a:t>
            </a:r>
            <a:r>
              <a:rPr lang="es-ES" sz="1400" dirty="0">
                <a:solidFill>
                  <a:srgbClr val="7F7F7F"/>
                </a:solidFill>
              </a:rPr>
              <a:t>[Esta funcionalidad mejoraría la experiencia del usuario, pero no es crucial para realizar compras].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409" name="Google Shape;409;p42"/>
          <p:cNvPicPr preferRelativeResize="0">
            <a:picLocks noGrp="1"/>
          </p:cNvPicPr>
          <p:nvPr>
            <p:ph type="pic" idx="2"/>
          </p:nvPr>
        </p:nvPicPr>
        <p:blipFill rotWithShape="1">
          <a:blip r:embed="rId3">
            <a:alphaModFix/>
          </a:blip>
          <a:srcRect l="4035" r="4035"/>
          <a:stretch/>
        </p:blipFill>
        <p:spPr>
          <a:xfrm>
            <a:off x="5237825" y="1163638"/>
            <a:ext cx="3171532" cy="3449506"/>
          </a:xfrm>
          <a:prstGeom prst="rect">
            <a:avLst/>
          </a:prstGeom>
          <a:noFill/>
          <a:ln>
            <a:noFill/>
          </a:ln>
        </p:spPr>
      </p:pic>
      <p:sp>
        <p:nvSpPr>
          <p:cNvPr id="410" name="Google Shape;410;p42"/>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OPCIONALES</a:t>
            </a:r>
            <a:endParaRPr/>
          </a:p>
        </p:txBody>
      </p:sp>
      <p:sp>
        <p:nvSpPr>
          <p:cNvPr id="411" name="Google Shape;411;p42"/>
          <p:cNvSpPr txBox="1">
            <a:spLocks noGrp="1"/>
          </p:cNvSpPr>
          <p:nvPr>
            <p:ph type="body" idx="4"/>
          </p:nvPr>
        </p:nvSpPr>
        <p:spPr>
          <a:xfrm>
            <a:off x="647256" y="1328706"/>
            <a:ext cx="425460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Estos son “buenos de tener”, pero no son urgentes ni esenciales.</a:t>
            </a:r>
            <a:endParaRPr dirty="0"/>
          </a:p>
          <a:p>
            <a:pPr marL="266700" lvl="0" indent="-266700" algn="l" rtl="0">
              <a:spcBef>
                <a:spcPts val="1200"/>
              </a:spcBef>
              <a:spcAft>
                <a:spcPts val="0"/>
              </a:spcAft>
              <a:buClr>
                <a:schemeClr val="dk1"/>
              </a:buClr>
              <a:buSzPts val="1200"/>
              <a:buChar char="❑"/>
            </a:pPr>
            <a:r>
              <a:rPr lang="es-ES" dirty="0"/>
              <a:t>Su implementación podría posponerse para fases futuras del proyecto o incluso descartarse si los recursos son limitados.</a:t>
            </a:r>
            <a:endParaRPr dirty="0"/>
          </a:p>
          <a:p>
            <a:pPr marL="266700" lvl="0" indent="-266700" algn="l" rtl="0">
              <a:spcBef>
                <a:spcPts val="1200"/>
              </a:spcBef>
              <a:spcAft>
                <a:spcPts val="0"/>
              </a:spcAft>
              <a:buClr>
                <a:schemeClr val="dk1"/>
              </a:buClr>
              <a:buSzPts val="1200"/>
              <a:buChar char="❑"/>
            </a:pPr>
            <a:r>
              <a:rPr lang="es-ES" dirty="0"/>
              <a:t>En nuestro caso, un requisito opcional podría ser: </a:t>
            </a:r>
            <a:r>
              <a:rPr lang="es-ES" dirty="0">
                <a:solidFill>
                  <a:srgbClr val="0070C0"/>
                </a:solidFill>
              </a:rPr>
              <a:t>“</a:t>
            </a:r>
            <a:r>
              <a:rPr lang="es-ES" i="1" dirty="0">
                <a:solidFill>
                  <a:srgbClr val="0070C0"/>
                </a:solidFill>
              </a:rPr>
              <a:t>El sistema podría ofrecer un chat en vivo para soporte al cliente</a:t>
            </a:r>
            <a:r>
              <a:rPr lang="es-ES" dirty="0">
                <a:solidFill>
                  <a:srgbClr val="0070C0"/>
                </a:solidFill>
              </a:rPr>
              <a:t>”. </a:t>
            </a:r>
            <a:r>
              <a:rPr lang="es-ES" sz="1400" dirty="0">
                <a:solidFill>
                  <a:srgbClr val="7F7F7F"/>
                </a:solidFill>
              </a:rPr>
              <a:t>[Sería una mejora conveniente, pero su ausencia no haría que la aplicación fuera inutilizable.]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3"/>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sp>
        <p:nvSpPr>
          <p:cNvPr id="418" name="Google Shape;418;p43"/>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ESTABLES</a:t>
            </a:r>
            <a:endParaRPr/>
          </a:p>
        </p:txBody>
      </p:sp>
      <p:sp>
        <p:nvSpPr>
          <p:cNvPr id="419" name="Google Shape;419;p43"/>
          <p:cNvSpPr txBox="1">
            <a:spLocks noGrp="1"/>
          </p:cNvSpPr>
          <p:nvPr>
            <p:ph type="body" idx="4"/>
          </p:nvPr>
        </p:nvSpPr>
        <p:spPr>
          <a:xfrm>
            <a:off x="636989" y="1252765"/>
            <a:ext cx="4512060"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Estos son requisitos que son poco probables que cambien una vez que se han definido. </a:t>
            </a:r>
            <a:endParaRPr dirty="0"/>
          </a:p>
          <a:p>
            <a:pPr marL="266700" lvl="0" indent="-266700" algn="l" rtl="0">
              <a:spcBef>
                <a:spcPts val="1200"/>
              </a:spcBef>
              <a:spcAft>
                <a:spcPts val="0"/>
              </a:spcAft>
              <a:buClr>
                <a:schemeClr val="dk1"/>
              </a:buClr>
              <a:buSzPts val="1200"/>
              <a:buChar char="❑"/>
            </a:pPr>
            <a:r>
              <a:rPr lang="es-ES" dirty="0"/>
              <a:t>Suelen estar relacionados con regulaciones, estándares o fundamentos básicos del sistema.</a:t>
            </a:r>
            <a:endParaRPr dirty="0"/>
          </a:p>
          <a:p>
            <a:pPr marL="266700" lvl="0" indent="-266700" algn="l" rtl="0">
              <a:spcBef>
                <a:spcPts val="1200"/>
              </a:spcBef>
              <a:spcAft>
                <a:spcPts val="0"/>
              </a:spcAft>
              <a:buClr>
                <a:schemeClr val="dk1"/>
              </a:buClr>
              <a:buSzPts val="1200"/>
              <a:buChar char="❑"/>
            </a:pPr>
            <a:r>
              <a:rPr lang="es-ES" dirty="0"/>
              <a:t>Si estás desarrollando un sistema de registro médico electrónico, un requisito estable podría ser </a:t>
            </a:r>
            <a:r>
              <a:rPr lang="es-ES" dirty="0">
                <a:solidFill>
                  <a:srgbClr val="0070C0"/>
                </a:solidFill>
              </a:rPr>
              <a:t>“</a:t>
            </a:r>
            <a:r>
              <a:rPr lang="es-ES" i="1" dirty="0">
                <a:solidFill>
                  <a:srgbClr val="0070C0"/>
                </a:solidFill>
              </a:rPr>
              <a:t>El sistema debe cumplir con las normas de privacidad y seguridad de datos médicos, como HIPAA en Estados Unidos</a:t>
            </a:r>
            <a:r>
              <a:rPr lang="es-ES" dirty="0">
                <a:solidFill>
                  <a:srgbClr val="0070C0"/>
                </a:solidFill>
              </a:rPr>
              <a:t>”. </a:t>
            </a:r>
            <a:r>
              <a:rPr lang="es-ES" sz="1400" dirty="0">
                <a:solidFill>
                  <a:srgbClr val="7F7F7F"/>
                </a:solidFill>
              </a:rPr>
              <a:t>[Dado que estas son regulaciones legales, es improbable que este requisito cambie con frecuencia.]</a:t>
            </a:r>
            <a:endParaRPr dirty="0"/>
          </a:p>
        </p:txBody>
      </p:sp>
      <p:pic>
        <p:nvPicPr>
          <p:cNvPr id="420" name="Google Shape;420;p43"/>
          <p:cNvPicPr preferRelativeResize="0">
            <a:picLocks noGrp="1"/>
          </p:cNvPicPr>
          <p:nvPr>
            <p:ph type="pic" idx="2"/>
          </p:nvPr>
        </p:nvPicPr>
        <p:blipFill rotWithShape="1">
          <a:blip r:embed="rId3">
            <a:alphaModFix/>
          </a:blip>
          <a:srcRect l="4035" r="4035"/>
          <a:stretch/>
        </p:blipFill>
        <p:spPr>
          <a:xfrm>
            <a:off x="5353234" y="1252102"/>
            <a:ext cx="3153777" cy="34301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4"/>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427" name="Google Shape;427;p44"/>
          <p:cNvPicPr preferRelativeResize="0">
            <a:picLocks noGrp="1"/>
          </p:cNvPicPr>
          <p:nvPr>
            <p:ph type="pic" idx="2"/>
          </p:nvPr>
        </p:nvPicPr>
        <p:blipFill rotWithShape="1">
          <a:blip r:embed="rId3">
            <a:alphaModFix/>
          </a:blip>
          <a:srcRect l="4035" r="4035"/>
          <a:stretch/>
        </p:blipFill>
        <p:spPr>
          <a:xfrm>
            <a:off x="5015883" y="1055501"/>
            <a:ext cx="3313575" cy="3603998"/>
          </a:xfrm>
          <a:prstGeom prst="rect">
            <a:avLst/>
          </a:prstGeom>
          <a:noFill/>
          <a:ln>
            <a:noFill/>
          </a:ln>
        </p:spPr>
      </p:pic>
      <p:sp>
        <p:nvSpPr>
          <p:cNvPr id="428" name="Google Shape;428;p44"/>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VOLÁTILES</a:t>
            </a:r>
            <a:endParaRPr/>
          </a:p>
        </p:txBody>
      </p:sp>
      <p:sp>
        <p:nvSpPr>
          <p:cNvPr id="429" name="Google Shape;429;p44"/>
          <p:cNvSpPr txBox="1">
            <a:spLocks noGrp="1"/>
          </p:cNvSpPr>
          <p:nvPr>
            <p:ph type="body" idx="4"/>
          </p:nvPr>
        </p:nvSpPr>
        <p:spPr>
          <a:xfrm>
            <a:off x="468313" y="117792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Estos son requisitos que pueden cambiar con relativa facilidad debido a factores como el contexto del mercado, los avances tecnológicos o las preferencias cambiantes de los usuarios.</a:t>
            </a:r>
            <a:endParaRPr dirty="0"/>
          </a:p>
          <a:p>
            <a:pPr marL="266700" lvl="0" indent="-266700" algn="l" rtl="0">
              <a:spcBef>
                <a:spcPts val="1200"/>
              </a:spcBef>
              <a:spcAft>
                <a:spcPts val="0"/>
              </a:spcAft>
              <a:buClr>
                <a:schemeClr val="dk1"/>
              </a:buClr>
              <a:buSzPts val="1200"/>
              <a:buChar char="❑"/>
            </a:pPr>
            <a:r>
              <a:rPr lang="es-ES" dirty="0"/>
              <a:t>Supongamos que estás desarrollando una app para el seguimiento de ejercicio y dieta. Un requisito volátil podría ser </a:t>
            </a:r>
            <a:r>
              <a:rPr lang="es-ES" dirty="0">
                <a:solidFill>
                  <a:srgbClr val="0070C0"/>
                </a:solidFill>
              </a:rPr>
              <a:t>“</a:t>
            </a:r>
            <a:r>
              <a:rPr lang="es-ES" i="1" dirty="0">
                <a:solidFill>
                  <a:srgbClr val="0070C0"/>
                </a:solidFill>
              </a:rPr>
              <a:t>La aplicación debe incluir una lista de las tendencias de ejercicios más populares</a:t>
            </a:r>
            <a:r>
              <a:rPr lang="es-ES" dirty="0">
                <a:solidFill>
                  <a:srgbClr val="0070C0"/>
                </a:solidFill>
              </a:rPr>
              <a:t>”. </a:t>
            </a:r>
            <a:r>
              <a:rPr lang="es-ES" sz="1400" dirty="0">
                <a:solidFill>
                  <a:srgbClr val="7F7F7F"/>
                </a:solidFill>
              </a:rPr>
              <a:t>[Las tendencias en ejercicios pueden cambiar rápidamente, por lo que este requisito tendría una alta probabilidad de cambiar.]</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5"/>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436" name="Google Shape;436;p45"/>
          <p:cNvPicPr preferRelativeResize="0">
            <a:picLocks noGrp="1"/>
          </p:cNvPicPr>
          <p:nvPr>
            <p:ph type="pic" idx="2"/>
          </p:nvPr>
        </p:nvPicPr>
        <p:blipFill rotWithShape="1">
          <a:blip r:embed="rId3">
            <a:alphaModFix/>
          </a:blip>
          <a:srcRect l="18571" r="18571"/>
          <a:stretch/>
        </p:blipFill>
        <p:spPr>
          <a:xfrm>
            <a:off x="5131293" y="1185853"/>
            <a:ext cx="3073878" cy="3343293"/>
          </a:xfrm>
          <a:prstGeom prst="rect">
            <a:avLst/>
          </a:prstGeom>
          <a:noFill/>
          <a:ln>
            <a:noFill/>
          </a:ln>
        </p:spPr>
      </p:pic>
      <p:sp>
        <p:nvSpPr>
          <p:cNvPr id="437" name="Google Shape;437;p45"/>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EMERGENTES</a:t>
            </a:r>
            <a:endParaRPr/>
          </a:p>
        </p:txBody>
      </p:sp>
      <p:sp>
        <p:nvSpPr>
          <p:cNvPr id="438" name="Google Shape;438;p45"/>
          <p:cNvSpPr txBox="1">
            <a:spLocks noGrp="1"/>
          </p:cNvSpPr>
          <p:nvPr>
            <p:ph type="body" idx="4"/>
          </p:nvPr>
        </p:nvSpPr>
        <p:spPr>
          <a:xfrm>
            <a:off x="468313" y="117792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Estos son requisitos que no se pueden identificar en las primeras etapas del proyecto, pero que surgen a medida que el sistema se desarrolla o se pone en uso.</a:t>
            </a:r>
            <a:endParaRPr dirty="0"/>
          </a:p>
          <a:p>
            <a:pPr marL="266700" lvl="0" indent="-266700" algn="l" rtl="0">
              <a:spcBef>
                <a:spcPts val="1200"/>
              </a:spcBef>
              <a:spcAft>
                <a:spcPts val="0"/>
              </a:spcAft>
              <a:buClr>
                <a:schemeClr val="dk1"/>
              </a:buClr>
              <a:buSzPts val="1200"/>
              <a:buChar char="❑"/>
            </a:pPr>
            <a:r>
              <a:rPr lang="es-ES" dirty="0"/>
              <a:t>Continuando con la app de seguimiento de ejercicio y dieta, un requisito emergente podría surgir una vez que los usuarios empiecen a usar la app y soliciten una función para </a:t>
            </a:r>
            <a:r>
              <a:rPr lang="es-ES" dirty="0">
                <a:solidFill>
                  <a:srgbClr val="0070C0"/>
                </a:solidFill>
              </a:rPr>
              <a:t>“</a:t>
            </a:r>
            <a:r>
              <a:rPr lang="es-ES" i="1" dirty="0">
                <a:solidFill>
                  <a:srgbClr val="0070C0"/>
                </a:solidFill>
              </a:rPr>
              <a:t>sincronizar los datos de la app con dispositivos wearables como relojes inteligentes</a:t>
            </a:r>
            <a:r>
              <a:rPr lang="es-ES" dirty="0">
                <a:solidFill>
                  <a:srgbClr val="0070C0"/>
                </a:solidFill>
              </a:rPr>
              <a:t>”.</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6"/>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445" name="Google Shape;445;p46"/>
          <p:cNvPicPr preferRelativeResize="0">
            <a:picLocks noGrp="1"/>
          </p:cNvPicPr>
          <p:nvPr>
            <p:ph type="pic" idx="2"/>
          </p:nvPr>
        </p:nvPicPr>
        <p:blipFill rotWithShape="1">
          <a:blip r:embed="rId3">
            <a:alphaModFix/>
          </a:blip>
          <a:srcRect l="4035" r="4035"/>
          <a:stretch/>
        </p:blipFill>
        <p:spPr>
          <a:xfrm>
            <a:off x="5335479" y="1163638"/>
            <a:ext cx="3091634" cy="3362605"/>
          </a:xfrm>
          <a:prstGeom prst="rect">
            <a:avLst/>
          </a:prstGeom>
          <a:noFill/>
          <a:ln>
            <a:noFill/>
          </a:ln>
        </p:spPr>
      </p:pic>
      <p:sp>
        <p:nvSpPr>
          <p:cNvPr id="446" name="Google Shape;446;p46"/>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REGULATORIOS O LEGALES</a:t>
            </a:r>
            <a:endParaRPr/>
          </a:p>
        </p:txBody>
      </p:sp>
      <p:sp>
        <p:nvSpPr>
          <p:cNvPr id="447" name="Google Shape;447;p46"/>
          <p:cNvSpPr txBox="1">
            <a:spLocks noGrp="1"/>
          </p:cNvSpPr>
          <p:nvPr>
            <p:ph type="body" idx="4"/>
          </p:nvPr>
        </p:nvSpPr>
        <p:spPr>
          <a:xfrm>
            <a:off x="876688" y="1184002"/>
            <a:ext cx="3748580"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Estos requisitos se derivan de leyes, reglamentos o estándares que el sistema debe cumplir.</a:t>
            </a:r>
            <a:endParaRPr dirty="0"/>
          </a:p>
          <a:p>
            <a:pPr marL="266700" lvl="0" indent="-266700" algn="l" rtl="0">
              <a:spcBef>
                <a:spcPts val="1200"/>
              </a:spcBef>
              <a:spcAft>
                <a:spcPts val="0"/>
              </a:spcAft>
              <a:buClr>
                <a:schemeClr val="dk1"/>
              </a:buClr>
              <a:buSzPts val="1200"/>
              <a:buChar char="❑"/>
            </a:pPr>
            <a:r>
              <a:rPr lang="es-ES" dirty="0"/>
              <a:t>Si estamos desarrollando software médico, un requisito regulatorio podría ser </a:t>
            </a:r>
            <a:r>
              <a:rPr lang="es-ES" dirty="0">
                <a:solidFill>
                  <a:srgbClr val="0070C0"/>
                </a:solidFill>
              </a:rPr>
              <a:t>“</a:t>
            </a:r>
            <a:r>
              <a:rPr lang="es-ES" i="1" dirty="0">
                <a:solidFill>
                  <a:srgbClr val="0070C0"/>
                </a:solidFill>
              </a:rPr>
              <a:t>El sistema debe cumplir con las normativas de protección de datos personales como el GDPR</a:t>
            </a:r>
            <a:r>
              <a:rPr lang="es-ES" dirty="0">
                <a:solidFill>
                  <a:srgbClr val="0070C0"/>
                </a:solidFill>
              </a:rPr>
              <a:t>”.</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7"/>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454" name="Google Shape;454;p47"/>
          <p:cNvPicPr preferRelativeResize="0">
            <a:picLocks noGrp="1"/>
          </p:cNvPicPr>
          <p:nvPr>
            <p:ph type="pic" idx="2"/>
          </p:nvPr>
        </p:nvPicPr>
        <p:blipFill rotWithShape="1">
          <a:blip r:embed="rId3">
            <a:alphaModFix/>
          </a:blip>
          <a:srcRect l="17638" r="17639"/>
          <a:stretch/>
        </p:blipFill>
        <p:spPr>
          <a:xfrm>
            <a:off x="5104660" y="1068184"/>
            <a:ext cx="3428985" cy="3729524"/>
          </a:xfrm>
          <a:prstGeom prst="rect">
            <a:avLst/>
          </a:prstGeom>
          <a:noFill/>
          <a:ln>
            <a:noFill/>
          </a:ln>
        </p:spPr>
      </p:pic>
      <p:sp>
        <p:nvSpPr>
          <p:cNvPr id="455" name="Google Shape;455;p47"/>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DE STAKEHOLDERS EXTERNOS</a:t>
            </a:r>
            <a:endParaRPr/>
          </a:p>
        </p:txBody>
      </p:sp>
      <p:sp>
        <p:nvSpPr>
          <p:cNvPr id="456" name="Google Shape;456;p47"/>
          <p:cNvSpPr txBox="1">
            <a:spLocks noGrp="1"/>
          </p:cNvSpPr>
          <p:nvPr>
            <p:ph type="body" idx="4"/>
          </p:nvPr>
        </p:nvSpPr>
        <p:spPr>
          <a:xfrm>
            <a:off x="734643" y="1275582"/>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Estos son requisitos que provienen de entidades que no son parte del equipo de desarrollo ni del usuario final, como podrían ser socios comerciales o proveedores.</a:t>
            </a:r>
            <a:endParaRPr dirty="0"/>
          </a:p>
          <a:p>
            <a:pPr marL="266700" lvl="0" indent="-266700" algn="l" rtl="0">
              <a:spcBef>
                <a:spcPts val="1200"/>
              </a:spcBef>
              <a:spcAft>
                <a:spcPts val="0"/>
              </a:spcAft>
              <a:buClr>
                <a:schemeClr val="dk1"/>
              </a:buClr>
              <a:buSzPts val="1200"/>
              <a:buChar char="❑"/>
            </a:pPr>
            <a:r>
              <a:rPr lang="es-ES" dirty="0"/>
              <a:t>Si la aplicación de transporte compartido se asocia con una cadena de restaurantes para ofrecer descuentos, un requisito de ese </a:t>
            </a:r>
            <a:r>
              <a:rPr lang="es-ES" dirty="0" err="1"/>
              <a:t>stakeholder</a:t>
            </a:r>
            <a:r>
              <a:rPr lang="es-ES" dirty="0"/>
              <a:t> externo podría ser </a:t>
            </a:r>
            <a:r>
              <a:rPr lang="es-ES" dirty="0">
                <a:solidFill>
                  <a:srgbClr val="0070C0"/>
                </a:solidFill>
              </a:rPr>
              <a:t>“</a:t>
            </a:r>
            <a:r>
              <a:rPr lang="es-ES" i="1" dirty="0">
                <a:solidFill>
                  <a:srgbClr val="0070C0"/>
                </a:solidFill>
              </a:rPr>
              <a:t>La aplicación debe mostrar anuncios de nuestros restaurantes a usuarios que estén a menos de 1 km de nuestras ubicaciones</a:t>
            </a:r>
            <a:r>
              <a:rPr lang="es-ES" dirty="0">
                <a:solidFill>
                  <a:srgbClr val="0070C0"/>
                </a:solidFill>
              </a:rPr>
              <a:t>”.</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8"/>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463" name="Google Shape;463;p48"/>
          <p:cNvPicPr preferRelativeResize="0">
            <a:picLocks noGrp="1"/>
          </p:cNvPicPr>
          <p:nvPr>
            <p:ph type="pic" idx="2"/>
          </p:nvPr>
        </p:nvPicPr>
        <p:blipFill rotWithShape="1">
          <a:blip r:embed="rId3">
            <a:alphaModFix/>
          </a:blip>
          <a:srcRect l="10744" r="10743"/>
          <a:stretch/>
        </p:blipFill>
        <p:spPr>
          <a:xfrm>
            <a:off x="5166803" y="1200337"/>
            <a:ext cx="3047245" cy="3314325"/>
          </a:xfrm>
          <a:prstGeom prst="rect">
            <a:avLst/>
          </a:prstGeom>
          <a:noFill/>
          <a:ln>
            <a:noFill/>
          </a:ln>
        </p:spPr>
      </p:pic>
      <p:sp>
        <p:nvSpPr>
          <p:cNvPr id="464" name="Google Shape;464;p48"/>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DE INTERFAZ DE USUARIO</a:t>
            </a:r>
            <a:endParaRPr/>
          </a:p>
        </p:txBody>
      </p:sp>
      <p:sp>
        <p:nvSpPr>
          <p:cNvPr id="465" name="Google Shape;465;p48"/>
          <p:cNvSpPr txBox="1">
            <a:spLocks noGrp="1"/>
          </p:cNvSpPr>
          <p:nvPr>
            <p:ph type="body" idx="4"/>
          </p:nvPr>
        </p:nvSpPr>
        <p:spPr>
          <a:xfrm>
            <a:off x="699133" y="1202189"/>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Estos requisitos definen cómo la interfaz de usuario debe verse y comportarse. </a:t>
            </a:r>
            <a:endParaRPr dirty="0"/>
          </a:p>
          <a:p>
            <a:pPr marL="266700" lvl="0" indent="-266700" algn="l" rtl="0">
              <a:spcBef>
                <a:spcPts val="1200"/>
              </a:spcBef>
              <a:spcAft>
                <a:spcPts val="0"/>
              </a:spcAft>
              <a:buClr>
                <a:schemeClr val="dk1"/>
              </a:buClr>
              <a:buSzPts val="1200"/>
              <a:buChar char="❑"/>
            </a:pPr>
            <a:r>
              <a:rPr lang="es-ES" dirty="0"/>
              <a:t>Esto puede incluir elementos como la disposición de los botones, el flujo de navegación y la estética general.</a:t>
            </a:r>
            <a:endParaRPr dirty="0"/>
          </a:p>
          <a:p>
            <a:pPr marL="266700" lvl="0" indent="-266700" algn="l" rtl="0">
              <a:spcBef>
                <a:spcPts val="1200"/>
              </a:spcBef>
              <a:spcAft>
                <a:spcPts val="0"/>
              </a:spcAft>
              <a:buClr>
                <a:schemeClr val="dk1"/>
              </a:buClr>
              <a:buSzPts val="1200"/>
              <a:buChar char="❑"/>
            </a:pPr>
            <a:r>
              <a:rPr lang="es-ES" dirty="0"/>
              <a:t>En una aplicación móvil para reservar vuelos, un requisito de UI podría ser</a:t>
            </a:r>
            <a:r>
              <a:rPr lang="es-ES" dirty="0">
                <a:solidFill>
                  <a:srgbClr val="0070C0"/>
                </a:solidFill>
              </a:rPr>
              <a:t>: “</a:t>
            </a:r>
            <a:r>
              <a:rPr lang="es-ES" i="1" dirty="0">
                <a:solidFill>
                  <a:srgbClr val="0070C0"/>
                </a:solidFill>
              </a:rPr>
              <a:t>Los botones para seleccionar fechas de vuelo deben ser lo suficientemente grandes para ser fácilmente seleccionables en una pantalla táctil</a:t>
            </a:r>
            <a:r>
              <a:rPr lang="es-ES" dirty="0">
                <a:solidFill>
                  <a:srgbClr val="0070C0"/>
                </a:solidFill>
              </a:rPr>
              <a:t>”.</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9"/>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472" name="Google Shape;472;p49"/>
          <p:cNvPicPr preferRelativeResize="0">
            <a:picLocks noGrp="1"/>
          </p:cNvPicPr>
          <p:nvPr>
            <p:ph type="pic" idx="2"/>
          </p:nvPr>
        </p:nvPicPr>
        <p:blipFill rotWithShape="1">
          <a:blip r:embed="rId3">
            <a:alphaModFix/>
          </a:blip>
          <a:srcRect l="2363" r="2362"/>
          <a:stretch/>
        </p:blipFill>
        <p:spPr>
          <a:xfrm>
            <a:off x="5277596" y="1311092"/>
            <a:ext cx="3105127" cy="3377281"/>
          </a:xfrm>
          <a:prstGeom prst="rect">
            <a:avLst/>
          </a:prstGeom>
          <a:noFill/>
          <a:ln>
            <a:noFill/>
          </a:ln>
        </p:spPr>
      </p:pic>
      <p:sp>
        <p:nvSpPr>
          <p:cNvPr id="473" name="Google Shape;473;p49"/>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DE INTERFAZ DE SOFTWARE</a:t>
            </a:r>
            <a:endParaRPr/>
          </a:p>
        </p:txBody>
      </p:sp>
      <p:sp>
        <p:nvSpPr>
          <p:cNvPr id="474" name="Google Shape;474;p49"/>
          <p:cNvSpPr txBox="1">
            <a:spLocks noGrp="1"/>
          </p:cNvSpPr>
          <p:nvPr>
            <p:ph type="body" idx="4"/>
          </p:nvPr>
        </p:nvSpPr>
        <p:spPr>
          <a:xfrm>
            <a:off x="867809" y="117792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Estos requisitos describen cómo diferentes componentes del software o diferentes sistemas se comunicarán entre sí. </a:t>
            </a:r>
            <a:endParaRPr dirty="0"/>
          </a:p>
          <a:p>
            <a:pPr marL="266700" lvl="0" indent="-266700" algn="l" rtl="0">
              <a:spcBef>
                <a:spcPts val="1200"/>
              </a:spcBef>
              <a:spcAft>
                <a:spcPts val="0"/>
              </a:spcAft>
              <a:buClr>
                <a:schemeClr val="dk1"/>
              </a:buClr>
              <a:buSzPts val="1200"/>
              <a:buChar char="❑"/>
            </a:pPr>
            <a:r>
              <a:rPr lang="es-ES" dirty="0"/>
              <a:t>A menudo esto se hace a través de </a:t>
            </a:r>
            <a:r>
              <a:rPr lang="es-ES" dirty="0" err="1"/>
              <a:t>APIs</a:t>
            </a:r>
            <a:r>
              <a:rPr lang="es-ES" dirty="0"/>
              <a:t> (interfaces de programación de aplicaciones).</a:t>
            </a:r>
            <a:endParaRPr dirty="0"/>
          </a:p>
          <a:p>
            <a:pPr marL="266700" lvl="0" indent="-266700" algn="l" rtl="0">
              <a:spcBef>
                <a:spcPts val="1200"/>
              </a:spcBef>
              <a:spcAft>
                <a:spcPts val="0"/>
              </a:spcAft>
              <a:buClr>
                <a:schemeClr val="dk1"/>
              </a:buClr>
              <a:buSzPts val="1200"/>
              <a:buChar char="❑"/>
            </a:pPr>
            <a:r>
              <a:rPr lang="es-ES" dirty="0"/>
              <a:t>Si nuestro sistema de reserva de vuelos necesita acceder a bases de datos de disponibilidad de asientos de varias aerolíneas, un requisito podría ser: </a:t>
            </a:r>
            <a:r>
              <a:rPr lang="es-ES" dirty="0">
                <a:solidFill>
                  <a:srgbClr val="0070C0"/>
                </a:solidFill>
              </a:rPr>
              <a:t>“</a:t>
            </a:r>
            <a:r>
              <a:rPr lang="es-ES" i="1" dirty="0">
                <a:solidFill>
                  <a:srgbClr val="0070C0"/>
                </a:solidFill>
              </a:rPr>
              <a:t>El sistema debe poder conectarse a la API de la aerolínea XYZ y recuperar información en tiempo real sobre la disponibilidad de asientos</a:t>
            </a:r>
            <a:r>
              <a:rPr lang="es-ES" dirty="0">
                <a:solidFill>
                  <a:srgbClr val="0070C0"/>
                </a:solidFill>
              </a:rPr>
              <a:t>”.</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5"/>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pic>
        <p:nvPicPr>
          <p:cNvPr id="95" name="Google Shape;95;p5"/>
          <p:cNvPicPr preferRelativeResize="0">
            <a:picLocks noGrp="1"/>
          </p:cNvPicPr>
          <p:nvPr>
            <p:ph type="pic" idx="2"/>
          </p:nvPr>
        </p:nvPicPr>
        <p:blipFill rotWithShape="1">
          <a:blip r:embed="rId3">
            <a:alphaModFix/>
          </a:blip>
          <a:srcRect t="257" b="258"/>
          <a:stretch/>
        </p:blipFill>
        <p:spPr>
          <a:xfrm>
            <a:off x="5078027" y="986632"/>
            <a:ext cx="3505079" cy="3812287"/>
          </a:xfrm>
          <a:prstGeom prst="rect">
            <a:avLst/>
          </a:prstGeom>
          <a:noFill/>
          <a:ln>
            <a:noFill/>
          </a:ln>
        </p:spPr>
      </p:pic>
      <p:sp>
        <p:nvSpPr>
          <p:cNvPr id="96" name="Google Shape;96;p5"/>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FASES DE LA INGENIERÍA DE REQUISITOS</a:t>
            </a:r>
            <a:endParaRPr/>
          </a:p>
        </p:txBody>
      </p:sp>
      <p:sp>
        <p:nvSpPr>
          <p:cNvPr id="97" name="Google Shape;97;p5"/>
          <p:cNvSpPr txBox="1">
            <a:spLocks noGrp="1"/>
          </p:cNvSpPr>
          <p:nvPr>
            <p:ph type="body" idx="4"/>
          </p:nvPr>
        </p:nvSpPr>
        <p:spPr>
          <a:xfrm>
            <a:off x="468313" y="1177927"/>
            <a:ext cx="4609714"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La Ingeniería de Requisitos es un arte tanto como una ciencia.</a:t>
            </a:r>
            <a:endParaRPr/>
          </a:p>
          <a:p>
            <a:pPr marL="266700" lvl="0" indent="-266700" algn="l" rtl="0">
              <a:spcBef>
                <a:spcPts val="1200"/>
              </a:spcBef>
              <a:spcAft>
                <a:spcPts val="0"/>
              </a:spcAft>
              <a:buClr>
                <a:schemeClr val="dk1"/>
              </a:buClr>
              <a:buSzPts val="1200"/>
              <a:buChar char="❑"/>
            </a:pPr>
            <a:r>
              <a:rPr lang="es-ES"/>
              <a:t>Requiere habilidades técnicas para entender las posibilidades y limitaciones de la tecnología, pero también habilidades sociales para entender las necesidades humanas y organizacionales.</a:t>
            </a:r>
            <a:endParaRPr/>
          </a:p>
          <a:p>
            <a:pPr marL="266700" lvl="0" indent="-266700" algn="l" rtl="0">
              <a:spcBef>
                <a:spcPts val="1200"/>
              </a:spcBef>
              <a:spcAft>
                <a:spcPts val="0"/>
              </a:spcAft>
              <a:buClr>
                <a:schemeClr val="dk1"/>
              </a:buClr>
              <a:buSzPts val="1200"/>
              <a:buChar char="❑"/>
            </a:pPr>
            <a:r>
              <a:rPr lang="es-ES"/>
              <a:t>Una buena Ingeniería de Requisitos puede ser la diferencia entre un proyecto exitoso y uno que fracase.</a:t>
            </a:r>
            <a:endParaRPr/>
          </a:p>
          <a:p>
            <a:pPr marL="266700" lvl="0" indent="-266700" algn="l" rtl="0">
              <a:spcBef>
                <a:spcPts val="1200"/>
              </a:spcBef>
              <a:spcAft>
                <a:spcPts val="0"/>
              </a:spcAft>
              <a:buClr>
                <a:schemeClr val="dk1"/>
              </a:buClr>
              <a:buSzPts val="1200"/>
              <a:buChar char="❑"/>
            </a:pPr>
            <a:r>
              <a:rPr lang="es-ES"/>
              <a:t>Fases del Proceso:</a:t>
            </a:r>
            <a:endParaRPr/>
          </a:p>
          <a:p>
            <a:pPr marL="266700" lvl="0" indent="-190500" algn="just" rtl="0">
              <a:spcBef>
                <a:spcPts val="1200"/>
              </a:spcBef>
              <a:spcAft>
                <a:spcPts val="0"/>
              </a:spcAft>
              <a:buClr>
                <a:schemeClr val="dk1"/>
              </a:buClr>
              <a:buSzPts val="1200"/>
              <a:buFont typeface="Noto Sans Symbols"/>
              <a:buNone/>
            </a:pPr>
            <a:endParaRPr/>
          </a:p>
        </p:txBody>
      </p:sp>
      <p:graphicFrame>
        <p:nvGraphicFramePr>
          <p:cNvPr id="98" name="Google Shape;98;p5"/>
          <p:cNvGraphicFramePr/>
          <p:nvPr/>
        </p:nvGraphicFramePr>
        <p:xfrm>
          <a:off x="830862" y="4295774"/>
          <a:ext cx="3000000" cy="3000000"/>
        </p:xfrm>
        <a:graphic>
          <a:graphicData uri="http://schemas.openxmlformats.org/drawingml/2006/table">
            <a:tbl>
              <a:tblPr>
                <a:noFill/>
                <a:tableStyleId>{A1D1244D-C7E3-4F1F-AE56-66657371A562}</a:tableStyleId>
              </a:tblPr>
              <a:tblGrid>
                <a:gridCol w="1316650">
                  <a:extLst>
                    <a:ext uri="{9D8B030D-6E8A-4147-A177-3AD203B41FA5}">
                      <a16:colId xmlns:a16="http://schemas.microsoft.com/office/drawing/2014/main" val="20000"/>
                    </a:ext>
                  </a:extLst>
                </a:gridCol>
                <a:gridCol w="967325">
                  <a:extLst>
                    <a:ext uri="{9D8B030D-6E8A-4147-A177-3AD203B41FA5}">
                      <a16:colId xmlns:a16="http://schemas.microsoft.com/office/drawing/2014/main" val="20001"/>
                    </a:ext>
                  </a:extLst>
                </a:gridCol>
                <a:gridCol w="250800">
                  <a:extLst>
                    <a:ext uri="{9D8B030D-6E8A-4147-A177-3AD203B41FA5}">
                      <a16:colId xmlns:a16="http://schemas.microsoft.com/office/drawing/2014/main" val="20002"/>
                    </a:ext>
                  </a:extLst>
                </a:gridCol>
                <a:gridCol w="1898825">
                  <a:extLst>
                    <a:ext uri="{9D8B030D-6E8A-4147-A177-3AD203B41FA5}">
                      <a16:colId xmlns:a16="http://schemas.microsoft.com/office/drawing/2014/main" val="20003"/>
                    </a:ext>
                  </a:extLst>
                </a:gridCol>
              </a:tblGrid>
              <a:tr h="203200">
                <a:tc>
                  <a:txBody>
                    <a:bodyPr/>
                    <a:lstStyle/>
                    <a:p>
                      <a:pPr marL="0" marR="0" lvl="0" indent="0" algn="ctr" rtl="0">
                        <a:lnSpc>
                          <a:spcPct val="85000"/>
                        </a:lnSpc>
                        <a:spcBef>
                          <a:spcPts val="0"/>
                        </a:spcBef>
                        <a:spcAft>
                          <a:spcPts val="0"/>
                        </a:spcAft>
                        <a:buNone/>
                      </a:pPr>
                      <a:r>
                        <a:rPr lang="es-ES" sz="1600" u="none" strike="noStrike" cap="none"/>
                        <a:t>1. Elicitación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DE9D8"/>
                    </a:solidFill>
                  </a:tcPr>
                </a:tc>
                <a:tc gridSpan="2">
                  <a:txBody>
                    <a:bodyPr/>
                    <a:lstStyle/>
                    <a:p>
                      <a:pPr marL="0" marR="0" lvl="0" indent="0" algn="ctr" rtl="0">
                        <a:lnSpc>
                          <a:spcPct val="85000"/>
                        </a:lnSpc>
                        <a:spcBef>
                          <a:spcPts val="0"/>
                        </a:spcBef>
                        <a:spcAft>
                          <a:spcPts val="0"/>
                        </a:spcAft>
                        <a:buNone/>
                      </a:pPr>
                      <a:r>
                        <a:rPr lang="es-ES" sz="1600" u="none" strike="noStrike" cap="none"/>
                        <a:t>2. Análisis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BD4B4"/>
                    </a:solidFill>
                  </a:tcPr>
                </a:tc>
                <a:tc hMerge="1">
                  <a:txBody>
                    <a:bodyPr/>
                    <a:lstStyle/>
                    <a:p>
                      <a:endParaRPr lang="es-ES"/>
                    </a:p>
                  </a:txBody>
                  <a:tcPr/>
                </a:tc>
                <a:tc>
                  <a:txBody>
                    <a:bodyPr/>
                    <a:lstStyle/>
                    <a:p>
                      <a:pPr marL="0" marR="0" lvl="0" indent="0" algn="ctr" rtl="0">
                        <a:spcBef>
                          <a:spcPts val="0"/>
                        </a:spcBef>
                        <a:spcAft>
                          <a:spcPts val="0"/>
                        </a:spcAft>
                        <a:buNone/>
                      </a:pPr>
                      <a:r>
                        <a:rPr lang="es-ES" sz="1600" u="none" strike="noStrike" cap="none"/>
                        <a:t>3. Documentación</a:t>
                      </a: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BF8E"/>
                    </a:solidFill>
                  </a:tcPr>
                </a:tc>
                <a:extLst>
                  <a:ext uri="{0D108BD9-81ED-4DB2-BD59-A6C34878D82A}">
                    <a16:rowId xmlns:a16="http://schemas.microsoft.com/office/drawing/2014/main" val="10000"/>
                  </a:ext>
                </a:extLst>
              </a:tr>
              <a:tr h="203200">
                <a:tc gridSpan="2">
                  <a:txBody>
                    <a:bodyPr/>
                    <a:lstStyle/>
                    <a:p>
                      <a:pPr marL="0" marR="0" lvl="0" indent="0" algn="ctr" rtl="0">
                        <a:lnSpc>
                          <a:spcPct val="85000"/>
                        </a:lnSpc>
                        <a:spcBef>
                          <a:spcPts val="0"/>
                        </a:spcBef>
                        <a:spcAft>
                          <a:spcPts val="0"/>
                        </a:spcAft>
                        <a:buNone/>
                      </a:pPr>
                      <a:r>
                        <a:rPr lang="es-ES" sz="1600" u="none" strike="noStrike" cap="none"/>
                        <a:t>4. Validación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E3BC"/>
                    </a:solidFill>
                  </a:tcPr>
                </a:tc>
                <a:tc hMerge="1">
                  <a:txBody>
                    <a:bodyPr/>
                    <a:lstStyle/>
                    <a:p>
                      <a:endParaRPr lang="es-ES"/>
                    </a:p>
                  </a:txBody>
                  <a:tcPr/>
                </a:tc>
                <a:tc gridSpan="2">
                  <a:txBody>
                    <a:bodyPr/>
                    <a:lstStyle/>
                    <a:p>
                      <a:pPr marL="0" marR="0" lvl="0" indent="0" algn="ctr" rtl="0">
                        <a:spcBef>
                          <a:spcPts val="0"/>
                        </a:spcBef>
                        <a:spcAft>
                          <a:spcPts val="0"/>
                        </a:spcAft>
                        <a:buNone/>
                      </a:pPr>
                      <a:r>
                        <a:rPr lang="es-ES" sz="1600" u="none" strike="noStrike" cap="none"/>
                        <a:t>5. Gestión</a:t>
                      </a: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2D59B"/>
                    </a:solidFill>
                  </a:tcPr>
                </a:tc>
                <a:tc hMerge="1">
                  <a:txBody>
                    <a:bodyPr/>
                    <a:lstStyle/>
                    <a:p>
                      <a:endParaRPr lang="es-ES"/>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0"/>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481" name="Google Shape;481;p50"/>
          <p:cNvPicPr preferRelativeResize="0">
            <a:picLocks noGrp="1"/>
          </p:cNvPicPr>
          <p:nvPr>
            <p:ph type="pic" idx="2"/>
          </p:nvPr>
        </p:nvPicPr>
        <p:blipFill rotWithShape="1">
          <a:blip r:embed="rId3">
            <a:alphaModFix/>
          </a:blip>
          <a:srcRect l="4035" r="4035"/>
          <a:stretch/>
        </p:blipFill>
        <p:spPr>
          <a:xfrm>
            <a:off x="5113538" y="1391390"/>
            <a:ext cx="3349086" cy="3642622"/>
          </a:xfrm>
          <a:prstGeom prst="rect">
            <a:avLst/>
          </a:prstGeom>
          <a:noFill/>
          <a:ln>
            <a:noFill/>
          </a:ln>
        </p:spPr>
      </p:pic>
      <p:sp>
        <p:nvSpPr>
          <p:cNvPr id="482" name="Google Shape;482;p50"/>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DE INTERFAZ DE HARDWARE</a:t>
            </a:r>
            <a:endParaRPr/>
          </a:p>
        </p:txBody>
      </p:sp>
      <p:sp>
        <p:nvSpPr>
          <p:cNvPr id="483" name="Google Shape;483;p50"/>
          <p:cNvSpPr txBox="1">
            <a:spLocks noGrp="1"/>
          </p:cNvSpPr>
          <p:nvPr>
            <p:ph type="body" idx="4"/>
          </p:nvPr>
        </p:nvSpPr>
        <p:spPr>
          <a:xfrm>
            <a:off x="565968" y="1164301"/>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Estos requisitos definen cómo el software interactuará con el hardware, si es aplicable. </a:t>
            </a:r>
            <a:endParaRPr dirty="0"/>
          </a:p>
          <a:p>
            <a:pPr marL="266700" lvl="0" indent="-266700" algn="l" rtl="0">
              <a:spcBef>
                <a:spcPts val="1200"/>
              </a:spcBef>
              <a:spcAft>
                <a:spcPts val="0"/>
              </a:spcAft>
              <a:buClr>
                <a:schemeClr val="dk1"/>
              </a:buClr>
              <a:buSzPts val="1200"/>
              <a:buChar char="❑"/>
            </a:pPr>
            <a:r>
              <a:rPr lang="es-ES" dirty="0"/>
              <a:t>Esto puede incluir cosas como tiempos de respuesta y compatibilidad con ciertos dispositivos.</a:t>
            </a:r>
            <a:endParaRPr dirty="0"/>
          </a:p>
          <a:p>
            <a:pPr marL="266700" lvl="0" indent="-266700" algn="l" rtl="0">
              <a:spcBef>
                <a:spcPts val="1200"/>
              </a:spcBef>
              <a:spcAft>
                <a:spcPts val="0"/>
              </a:spcAft>
              <a:buClr>
                <a:schemeClr val="dk1"/>
              </a:buClr>
              <a:buSzPts val="1200"/>
              <a:buChar char="❑"/>
            </a:pPr>
            <a:r>
              <a:rPr lang="es-ES" dirty="0"/>
              <a:t>En un sistema integrado para un automóvil que controla varias funciones como navegación, control climático y entretenimiento, un requisito de interfaz de hardware podría ser: </a:t>
            </a:r>
            <a:r>
              <a:rPr lang="es-ES" dirty="0">
                <a:solidFill>
                  <a:srgbClr val="0070C0"/>
                </a:solidFill>
              </a:rPr>
              <a:t>“</a:t>
            </a:r>
            <a:r>
              <a:rPr lang="es-ES" i="1" dirty="0">
                <a:solidFill>
                  <a:srgbClr val="0070C0"/>
                </a:solidFill>
              </a:rPr>
              <a:t>El sistema debe poder recibir datos del GPS del vehículo y actualizar la ubicación en tiempo real en la pantalla de navegación</a:t>
            </a:r>
            <a:r>
              <a:rPr lang="es-ES" dirty="0">
                <a:solidFill>
                  <a:srgbClr val="0070C0"/>
                </a:solidFill>
              </a:rPr>
              <a:t>”.</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1"/>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TIPOS DE REQUISITOS</a:t>
            </a:r>
            <a:endParaRPr/>
          </a:p>
        </p:txBody>
      </p:sp>
      <p:pic>
        <p:nvPicPr>
          <p:cNvPr id="490" name="Google Shape;490;p51"/>
          <p:cNvPicPr preferRelativeResize="0">
            <a:picLocks noGrp="1"/>
          </p:cNvPicPr>
          <p:nvPr>
            <p:ph type="pic" idx="2"/>
          </p:nvPr>
        </p:nvPicPr>
        <p:blipFill rotWithShape="1">
          <a:blip r:embed="rId3">
            <a:alphaModFix/>
          </a:blip>
          <a:srcRect t="4674" b="4674"/>
          <a:stretch/>
        </p:blipFill>
        <p:spPr>
          <a:xfrm>
            <a:off x="5121634" y="1056442"/>
            <a:ext cx="3554053" cy="3865553"/>
          </a:xfrm>
          <a:prstGeom prst="rect">
            <a:avLst/>
          </a:prstGeom>
          <a:noFill/>
          <a:ln>
            <a:noFill/>
          </a:ln>
        </p:spPr>
      </p:pic>
      <p:sp>
        <p:nvSpPr>
          <p:cNvPr id="491" name="Google Shape;491;p51"/>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REQUISITOS DE INTERFAZ DE COMUNICACIÓN</a:t>
            </a:r>
            <a:endParaRPr/>
          </a:p>
        </p:txBody>
      </p:sp>
      <p:sp>
        <p:nvSpPr>
          <p:cNvPr id="492" name="Google Shape;492;p51"/>
          <p:cNvSpPr txBox="1">
            <a:spLocks noGrp="1"/>
          </p:cNvSpPr>
          <p:nvPr>
            <p:ph type="body" idx="4"/>
          </p:nvPr>
        </p:nvSpPr>
        <p:spPr>
          <a:xfrm>
            <a:off x="636988" y="1340387"/>
            <a:ext cx="4103687"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dirty="0"/>
              <a:t>Estos requisitos describen cómo el sistema se comunicará con otros sistemas o componentes externos. Puede abordar protocolos de comunicación, seguridad, etc.</a:t>
            </a:r>
            <a:endParaRPr dirty="0"/>
          </a:p>
          <a:p>
            <a:pPr marL="266700" lvl="0" indent="-266700" algn="l" rtl="0">
              <a:spcBef>
                <a:spcPts val="1200"/>
              </a:spcBef>
              <a:spcAft>
                <a:spcPts val="0"/>
              </a:spcAft>
              <a:buClr>
                <a:schemeClr val="dk1"/>
              </a:buClr>
              <a:buSzPts val="1200"/>
              <a:buChar char="❑"/>
            </a:pPr>
            <a:r>
              <a:rPr lang="es-ES" dirty="0"/>
              <a:t>Supongamos que el sistema de reserva de vuelos necesita enviar notificaciones por SMS a los usuarios. Un requisito podría ser: </a:t>
            </a:r>
            <a:r>
              <a:rPr lang="es-ES" dirty="0">
                <a:solidFill>
                  <a:srgbClr val="0070C0"/>
                </a:solidFill>
              </a:rPr>
              <a:t>“</a:t>
            </a:r>
            <a:r>
              <a:rPr lang="es-ES" i="1" dirty="0">
                <a:solidFill>
                  <a:srgbClr val="0070C0"/>
                </a:solidFill>
              </a:rPr>
              <a:t>El sistema debe poder enviar mensajes SMS utilizando el protocolo SMPP versión 3.4 o superior</a:t>
            </a:r>
            <a:r>
              <a:rPr lang="es-ES" dirty="0">
                <a:solidFill>
                  <a:srgbClr val="0070C0"/>
                </a:solidFill>
              </a:rPr>
              <a:t>”.</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2"/>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499" name="Google Shape;499;p52"/>
          <p:cNvSpPr/>
          <p:nvPr/>
        </p:nvSpPr>
        <p:spPr>
          <a:xfrm>
            <a:off x="1276149" y="770440"/>
            <a:ext cx="7204492" cy="378561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600"/>
              <a:buFont typeface="Arial"/>
              <a:buChar char="•"/>
            </a:pPr>
            <a:r>
              <a:rPr lang="es-ES" sz="1600">
                <a:solidFill>
                  <a:schemeClr val="lt1"/>
                </a:solidFill>
                <a:latin typeface="Calibri"/>
                <a:ea typeface="Calibri"/>
                <a:cs typeface="Calibri"/>
                <a:sym typeface="Calibri"/>
              </a:rPr>
              <a:t>Sin un conjunto claro y bien definido de requisitos, los proyectos de desarrollo de software están destinados a enfrentar problemas de alcance, calidad y satisfacción del cliente.</a:t>
            </a:r>
            <a:endParaRPr/>
          </a:p>
          <a:p>
            <a:pPr marL="285750" marR="0" lvl="0" indent="-184150" algn="l" rtl="0">
              <a:spcBef>
                <a:spcPts val="0"/>
              </a:spcBef>
              <a:spcAft>
                <a:spcPts val="0"/>
              </a:spcAft>
              <a:buClr>
                <a:schemeClr val="dk1"/>
              </a:buClr>
              <a:buSzPts val="1600"/>
              <a:buFont typeface="Arial"/>
              <a:buNone/>
            </a:pPr>
            <a:endParaRPr sz="1600">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600"/>
              <a:buFont typeface="Arial"/>
              <a:buChar char="•"/>
            </a:pPr>
            <a:r>
              <a:rPr lang="es-ES" sz="1600">
                <a:solidFill>
                  <a:schemeClr val="lt1"/>
                </a:solidFill>
                <a:latin typeface="Calibri"/>
                <a:ea typeface="Calibri"/>
                <a:cs typeface="Calibri"/>
                <a:sym typeface="Calibri"/>
              </a:rPr>
              <a:t>Elegir la técnica de elicitación de requisitos adecuada para cada proyecto o situación es crucial para asegurar que se capturen todos los requisitos relevantes. No hay una “talla única” en este aspecto.</a:t>
            </a:r>
            <a:endParaRPr/>
          </a:p>
          <a:p>
            <a:pPr marL="285750" marR="0" lvl="0" indent="-184150" algn="l" rtl="0">
              <a:spcBef>
                <a:spcPts val="0"/>
              </a:spcBef>
              <a:spcAft>
                <a:spcPts val="0"/>
              </a:spcAft>
              <a:buClr>
                <a:schemeClr val="dk1"/>
              </a:buClr>
              <a:buSzPts val="1600"/>
              <a:buFont typeface="Arial"/>
              <a:buNone/>
            </a:pPr>
            <a:endParaRPr sz="1600">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600"/>
              <a:buFont typeface="Arial"/>
              <a:buChar char="•"/>
            </a:pPr>
            <a:r>
              <a:rPr lang="es-ES" sz="1600">
                <a:solidFill>
                  <a:schemeClr val="lt1"/>
                </a:solidFill>
                <a:latin typeface="Calibri"/>
                <a:ea typeface="Calibri"/>
                <a:cs typeface="Calibri"/>
                <a:sym typeface="Calibri"/>
              </a:rPr>
              <a:t>Clasificar los requisitos según diferentes criterios (como nivel de detalle, funcionalidad, prioridad, estabilidad y origen) no solo ayuda en su gestión sino que también mejora la comunicación entre los stakeholders.</a:t>
            </a:r>
            <a:endParaRPr/>
          </a:p>
          <a:p>
            <a:pPr marL="285750" marR="0" lvl="0" indent="-184150" algn="l" rtl="0">
              <a:spcBef>
                <a:spcPts val="0"/>
              </a:spcBef>
              <a:spcAft>
                <a:spcPts val="0"/>
              </a:spcAft>
              <a:buClr>
                <a:schemeClr val="dk1"/>
              </a:buClr>
              <a:buSzPts val="1600"/>
              <a:buFont typeface="Arial"/>
              <a:buNone/>
            </a:pPr>
            <a:endParaRPr sz="1600">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600"/>
              <a:buFont typeface="Arial"/>
              <a:buChar char="•"/>
            </a:pPr>
            <a:r>
              <a:rPr lang="es-ES" sz="1600">
                <a:solidFill>
                  <a:schemeClr val="lt1"/>
                </a:solidFill>
                <a:latin typeface="Calibri"/>
                <a:ea typeface="Calibri"/>
                <a:cs typeface="Calibri"/>
                <a:sym typeface="Calibri"/>
              </a:rPr>
              <a:t>Los requisitos de interfaz, que abarcan desde la UI hasta la interacción con hardware y otros sistemas, son fundamentales para asegurar que todas las partes del sistema funcionen armónicamente.</a:t>
            </a:r>
            <a:endParaRPr/>
          </a:p>
        </p:txBody>
      </p:sp>
      <p:sp>
        <p:nvSpPr>
          <p:cNvPr id="500" name="Google Shape;500;p52"/>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Calibri"/>
              <a:buNone/>
            </a:pPr>
            <a:r>
              <a:rPr lang="es-ES" sz="1700">
                <a:solidFill>
                  <a:schemeClr val="lt1"/>
                </a:solidFill>
                <a:latin typeface="Calibri"/>
                <a:ea typeface="Calibri"/>
                <a:cs typeface="Calibri"/>
                <a:sym typeface="Calibri"/>
              </a:rPr>
              <a:t>/ CONCLUSIONES</a:t>
            </a: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3"/>
          <p:cNvSpPr txBox="1"/>
          <p:nvPr/>
        </p:nvSpPr>
        <p:spPr>
          <a:xfrm>
            <a:off x="665324" y="724844"/>
            <a:ext cx="7892750" cy="3492049"/>
          </a:xfrm>
          <a:prstGeom prst="rect">
            <a:avLst/>
          </a:prstGeom>
          <a:noFill/>
          <a:ln>
            <a:noFill/>
          </a:ln>
        </p:spPr>
        <p:txBody>
          <a:bodyPr spcFirstLastPara="1" wrap="square" lIns="91425" tIns="91425" rIns="91425" bIns="91425" anchor="t" anchorCtr="0">
            <a:noAutofit/>
          </a:bodyPr>
          <a:lstStyle/>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Sommerville, I. (2015). Software Engineering (10th ed.). Pearson.</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Robertson, S., &amp; Robertson, J. (2012). Mastering the Requirements Process: Getting Requirements Right (3rd ed.). Addison-Wesley.</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Wiegers, K. E., &amp; Beatty, J. (2013). Software Requirements (3rd ed.). Microsoft Press.</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IEEE Software Engineering Body of Knowledge (SWEBOK). </a:t>
            </a:r>
            <a:r>
              <a:rPr lang="es-ES"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https://www.computer.org/education/bodies-of-knowledge/software-engineering/v3</a:t>
            </a:r>
            <a:endParaRPr sz="1600">
              <a:solidFill>
                <a:schemeClr val="dk1"/>
              </a:solidFill>
              <a:latin typeface="Calibri"/>
              <a:ea typeface="Calibri"/>
              <a:cs typeface="Calibri"/>
              <a:sym typeface="Calibri"/>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Agile Alliance: User Stories and Requirements. https://www.agilealliance.org/glossary/user-stories/</a:t>
            </a:r>
            <a:endParaRPr sz="1600">
              <a:solidFill>
                <a:schemeClr val="dk1"/>
              </a:solidFill>
              <a:latin typeface="Calibri"/>
              <a:ea typeface="Calibri"/>
              <a:cs typeface="Calibri"/>
              <a:sym typeface="Calibri"/>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174625" marR="0" lvl="0" indent="-73025" algn="l" rtl="0">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sp>
        <p:nvSpPr>
          <p:cNvPr id="507" name="Google Shape;507;p53"/>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438AD7"/>
              </a:buClr>
              <a:buSzPts val="1700"/>
              <a:buFont typeface="Calibri"/>
              <a:buNone/>
            </a:pPr>
            <a:r>
              <a:rPr lang="es-ES" sz="1700">
                <a:solidFill>
                  <a:srgbClr val="438AD7"/>
                </a:solidFill>
                <a:latin typeface="Calibri"/>
                <a:ea typeface="Calibri"/>
                <a:cs typeface="Calibri"/>
                <a:sym typeface="Calibri"/>
              </a:rPr>
              <a:t>/ BIBLIOGRAFÍA</a:t>
            </a: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pic>
        <p:nvPicPr>
          <p:cNvPr id="105" name="Google Shape;105;p6"/>
          <p:cNvPicPr preferRelativeResize="0">
            <a:picLocks noGrp="1"/>
          </p:cNvPicPr>
          <p:nvPr>
            <p:ph type="pic" idx="2"/>
          </p:nvPr>
        </p:nvPicPr>
        <p:blipFill rotWithShape="1">
          <a:blip r:embed="rId3">
            <a:alphaModFix/>
          </a:blip>
          <a:srcRect t="773" b="772"/>
          <a:stretch/>
        </p:blipFill>
        <p:spPr>
          <a:xfrm>
            <a:off x="5467441" y="1368275"/>
            <a:ext cx="2738435" cy="2978449"/>
          </a:xfrm>
          <a:prstGeom prst="rect">
            <a:avLst/>
          </a:prstGeom>
          <a:noFill/>
          <a:ln>
            <a:noFill/>
          </a:ln>
        </p:spPr>
      </p:pic>
      <p:sp>
        <p:nvSpPr>
          <p:cNvPr id="106" name="Google Shape;106;p6"/>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ELICITACIÓN DE REQUISITOS</a:t>
            </a:r>
            <a:endParaRPr/>
          </a:p>
        </p:txBody>
      </p:sp>
      <p:sp>
        <p:nvSpPr>
          <p:cNvPr id="107" name="Google Shape;107;p6"/>
          <p:cNvSpPr txBox="1">
            <a:spLocks noGrp="1"/>
          </p:cNvSpPr>
          <p:nvPr>
            <p:ph type="body" idx="4"/>
          </p:nvPr>
        </p:nvSpPr>
        <p:spPr>
          <a:xfrm>
            <a:off x="592600" y="1177927"/>
            <a:ext cx="4405528"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En esta etapa, se recogen todas las necesidades, expectativas y restricciones que los stakeholders tienen respecto al sistema que se va a desarrollar.</a:t>
            </a:r>
            <a:endParaRPr/>
          </a:p>
          <a:p>
            <a:pPr marL="266700" lvl="0" indent="-266700" algn="l" rtl="0">
              <a:spcBef>
                <a:spcPts val="1200"/>
              </a:spcBef>
              <a:spcAft>
                <a:spcPts val="0"/>
              </a:spcAft>
              <a:buClr>
                <a:schemeClr val="dk1"/>
              </a:buClr>
              <a:buSzPts val="1200"/>
              <a:buChar char="❑"/>
            </a:pPr>
            <a:r>
              <a:rPr lang="es-ES"/>
              <a:t>Aquí se trata de formular un “qué” más que un “cómo”. Se enfoca en </a:t>
            </a:r>
            <a:r>
              <a:rPr lang="es-ES" b="1"/>
              <a:t>qué es lo que el sistema debe hacer</a:t>
            </a:r>
            <a:r>
              <a:rPr lang="es-ES"/>
              <a:t>, no en cómo lo hará.</a:t>
            </a:r>
            <a:endParaRPr/>
          </a:p>
          <a:p>
            <a:pPr marL="266700" lvl="0" indent="-266700" algn="l" rtl="0">
              <a:spcBef>
                <a:spcPts val="1200"/>
              </a:spcBef>
              <a:spcAft>
                <a:spcPts val="0"/>
              </a:spcAft>
              <a:buClr>
                <a:schemeClr val="dk1"/>
              </a:buClr>
              <a:buSzPts val="1200"/>
              <a:buChar char="❑"/>
            </a:pPr>
            <a:r>
              <a:rPr lang="es-ES"/>
              <a:t>Requiere un delicado equilibrio entre la escucha activa y la interpretación proactiva. No todos los stakeholders saben expresar sus necesidades de forma clara, y es aquí donde un buen ingeniero de requisitos debe ser capaz de “leer entre líneas” y anticipar necesidades que ni siquiera los propios usuarios han identificado.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7"/>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114" name="Google Shape;114;p7"/>
          <p:cNvSpPr/>
          <p:nvPr/>
        </p:nvSpPr>
        <p:spPr>
          <a:xfrm>
            <a:off x="468313" y="781891"/>
            <a:ext cx="3763210" cy="369332"/>
          </a:xfrm>
          <a:prstGeom prst="rect">
            <a:avLst/>
          </a:prstGeom>
          <a:solidFill>
            <a:schemeClr val="accent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lt1"/>
                </a:solidFill>
                <a:latin typeface="Calibri"/>
                <a:ea typeface="Calibri"/>
                <a:cs typeface="Calibri"/>
                <a:sym typeface="Calibri"/>
              </a:rPr>
              <a:t>ELICITACIÓN DE REQUISITOS - Ejemplo</a:t>
            </a:r>
            <a:endParaRPr/>
          </a:p>
        </p:txBody>
      </p:sp>
      <p:sp>
        <p:nvSpPr>
          <p:cNvPr id="115" name="Google Shape;115;p7"/>
          <p:cNvSpPr/>
          <p:nvPr/>
        </p:nvSpPr>
        <p:spPr>
          <a:xfrm>
            <a:off x="610339" y="1396589"/>
            <a:ext cx="7923321" cy="32008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a:solidFill>
                  <a:schemeClr val="accent1"/>
                </a:solidFill>
                <a:latin typeface="Calibri"/>
                <a:ea typeface="Calibri"/>
                <a:cs typeface="Calibri"/>
                <a:sym typeface="Calibri"/>
              </a:rPr>
              <a:t>Imagina que estás desarrollando un sistema para gestionar las citas en una clínica médica.</a:t>
            </a:r>
            <a:endParaRPr/>
          </a:p>
          <a:p>
            <a:pPr marL="0" marR="0" lvl="0" indent="0" algn="l" rtl="0">
              <a:spcBef>
                <a:spcPts val="600"/>
              </a:spcBef>
              <a:spcAft>
                <a:spcPts val="0"/>
              </a:spcAft>
              <a:buNone/>
            </a:pPr>
            <a:endParaRPr sz="1600" b="1">
              <a:solidFill>
                <a:schemeClr val="accent1"/>
              </a:solidFill>
              <a:latin typeface="Calibri"/>
              <a:ea typeface="Calibri"/>
              <a:cs typeface="Calibri"/>
              <a:sym typeface="Calibri"/>
            </a:endParaRPr>
          </a:p>
          <a:p>
            <a:pPr marL="0" marR="0" lvl="0" indent="0" algn="l" rtl="0">
              <a:spcBef>
                <a:spcPts val="600"/>
              </a:spcBef>
              <a:spcAft>
                <a:spcPts val="0"/>
              </a:spcAft>
              <a:buNone/>
            </a:pPr>
            <a:r>
              <a:rPr lang="es-ES" sz="1600" b="1">
                <a:solidFill>
                  <a:schemeClr val="dk1"/>
                </a:solidFill>
                <a:latin typeface="Calibri"/>
                <a:ea typeface="Calibri"/>
                <a:cs typeface="Calibri"/>
                <a:sym typeface="Calibri"/>
              </a:rPr>
              <a:t>Identificación de Stakeholders</a:t>
            </a:r>
            <a:r>
              <a:rPr lang="es-ES" sz="1600">
                <a:solidFill>
                  <a:schemeClr val="dk1"/>
                </a:solidFill>
                <a:latin typeface="Calibri"/>
                <a:ea typeface="Calibri"/>
                <a:cs typeface="Calibri"/>
                <a:sym typeface="Calibri"/>
              </a:rPr>
              <a:t>: Médicos, enfermeras, recepcionistas, pacientes, y posiblemente, proveedores de seguros.</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Entrevistas</a:t>
            </a:r>
            <a:r>
              <a:rPr lang="es-ES" sz="1600">
                <a:solidFill>
                  <a:schemeClr val="dk1"/>
                </a:solidFill>
                <a:latin typeface="Calibri"/>
                <a:ea typeface="Calibri"/>
                <a:cs typeface="Calibri"/>
                <a:sym typeface="Calibri"/>
              </a:rPr>
              <a:t>: Hablas con los médicos y descubres que necesitan un sistema que les permita ver la disponibilidad de salas de tratamiento, historial médico del paciente y que les recuerde las citas del día.</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Cuestionarios</a:t>
            </a:r>
            <a:r>
              <a:rPr lang="es-ES" sz="1600">
                <a:solidFill>
                  <a:schemeClr val="dk1"/>
                </a:solidFill>
                <a:latin typeface="Calibri"/>
                <a:ea typeface="Calibri"/>
                <a:cs typeface="Calibri"/>
                <a:sym typeface="Calibri"/>
              </a:rPr>
              <a:t>: Envías cuestionarios a los pacientes que han visitado la clínica y descubres que desean un sistema donde puedan ver la disponibilidad de horarios de los médicos y reservar citas en línea.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8"/>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sp>
        <p:nvSpPr>
          <p:cNvPr id="122" name="Google Shape;122;p8"/>
          <p:cNvSpPr/>
          <p:nvPr/>
        </p:nvSpPr>
        <p:spPr>
          <a:xfrm>
            <a:off x="610339" y="928783"/>
            <a:ext cx="7923321"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Observación</a:t>
            </a:r>
            <a:r>
              <a:rPr lang="es-ES" sz="1600">
                <a:solidFill>
                  <a:schemeClr val="dk1"/>
                </a:solidFill>
                <a:latin typeface="Calibri"/>
                <a:ea typeface="Calibri"/>
                <a:cs typeface="Calibri"/>
                <a:sym typeface="Calibri"/>
              </a:rPr>
              <a:t>: Pasas un día en la recepción y observas que el recepcionista necesita un método rápido para buscar la información del paciente y asignar citas.</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Taller JAD</a:t>
            </a:r>
            <a:r>
              <a:rPr lang="es-ES" sz="1600">
                <a:solidFill>
                  <a:schemeClr val="dk1"/>
                </a:solidFill>
                <a:latin typeface="Calibri"/>
                <a:ea typeface="Calibri"/>
                <a:cs typeface="Calibri"/>
                <a:sym typeface="Calibri"/>
              </a:rPr>
              <a:t>: Reúnes a médicos, enfermeras y recepcionistas en una sala para definir conjuntamente los requisitos del sistema. Aquí pueden surgir ideas que no se habían considerado antes, como la necesidad de integrar el sistema con una base de datos de expedientes médicos.</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b="1">
                <a:solidFill>
                  <a:schemeClr val="dk1"/>
                </a:solidFill>
                <a:latin typeface="Calibri"/>
                <a:ea typeface="Calibri"/>
                <a:cs typeface="Calibri"/>
                <a:sym typeface="Calibri"/>
              </a:rPr>
              <a:t>Prototipos</a:t>
            </a:r>
            <a:r>
              <a:rPr lang="es-ES" sz="1600">
                <a:solidFill>
                  <a:schemeClr val="dk1"/>
                </a:solidFill>
                <a:latin typeface="Calibri"/>
                <a:ea typeface="Calibri"/>
                <a:cs typeface="Calibri"/>
                <a:sym typeface="Calibri"/>
              </a:rPr>
              <a:t>: Desarrollas un prototipo simple del sistema y lo pones a prueba con un pequeño grupo de usuarios. Recoges sus opiniones y ajustas los requisitos según sea necesario.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9"/>
          <p:cNvSpPr txBox="1">
            <a:spLocks noGrp="1"/>
          </p:cNvSpPr>
          <p:nvPr>
            <p:ph type="body" idx="3"/>
          </p:nvPr>
        </p:nvSpPr>
        <p:spPr>
          <a:xfrm>
            <a:off x="468313" y="277813"/>
            <a:ext cx="8207375" cy="354012"/>
          </a:xfrm>
          <a:prstGeom prst="rect">
            <a:avLst/>
          </a:prstGeom>
          <a:noFill/>
          <a:ln>
            <a:noFill/>
          </a:ln>
        </p:spPr>
        <p:txBody>
          <a:bodyPr spcFirstLastPara="1" wrap="square" lIns="72000" tIns="36000" rIns="72000" bIns="36000" anchor="t" anchorCtr="0">
            <a:noAutofit/>
          </a:bodyPr>
          <a:lstStyle/>
          <a:p>
            <a:pPr marL="274638" lvl="0" indent="-274638" algn="l" rtl="0">
              <a:spcBef>
                <a:spcPts val="0"/>
              </a:spcBef>
              <a:spcAft>
                <a:spcPts val="0"/>
              </a:spcAft>
              <a:buClr>
                <a:srgbClr val="0070C0"/>
              </a:buClr>
              <a:buSzPts val="1800"/>
              <a:buNone/>
            </a:pPr>
            <a:r>
              <a:rPr lang="es-ES" b="0">
                <a:solidFill>
                  <a:srgbClr val="0070C0"/>
                </a:solidFill>
              </a:rPr>
              <a:t>/ PROCESO DE INGENIERÍA DE REQUISITOS</a:t>
            </a:r>
            <a:endParaRPr/>
          </a:p>
        </p:txBody>
      </p:sp>
      <p:pic>
        <p:nvPicPr>
          <p:cNvPr id="129" name="Google Shape;129;p9"/>
          <p:cNvPicPr preferRelativeResize="0">
            <a:picLocks noGrp="1"/>
          </p:cNvPicPr>
          <p:nvPr>
            <p:ph type="pic" idx="2"/>
          </p:nvPr>
        </p:nvPicPr>
        <p:blipFill rotWithShape="1">
          <a:blip r:embed="rId3">
            <a:alphaModFix/>
          </a:blip>
          <a:srcRect t="373" b="374"/>
          <a:stretch/>
        </p:blipFill>
        <p:spPr>
          <a:xfrm>
            <a:off x="5294767" y="1323867"/>
            <a:ext cx="3301022" cy="3590345"/>
          </a:xfrm>
          <a:prstGeom prst="rect">
            <a:avLst/>
          </a:prstGeom>
          <a:noFill/>
          <a:ln>
            <a:noFill/>
          </a:ln>
        </p:spPr>
      </p:pic>
      <p:sp>
        <p:nvSpPr>
          <p:cNvPr id="130" name="Google Shape;130;p9"/>
          <p:cNvSpPr txBox="1">
            <a:spLocks noGrp="1"/>
          </p:cNvSpPr>
          <p:nvPr>
            <p:ph type="body" idx="1"/>
          </p:nvPr>
        </p:nvSpPr>
        <p:spPr>
          <a:xfrm>
            <a:off x="468313" y="809626"/>
            <a:ext cx="4103687" cy="354012"/>
          </a:xfrm>
          <a:prstGeom prst="rect">
            <a:avLst/>
          </a:prstGeom>
          <a:noFill/>
          <a:ln>
            <a:noFill/>
          </a:ln>
        </p:spPr>
        <p:txBody>
          <a:bodyPr spcFirstLastPara="1" wrap="square" lIns="72000" tIns="36000" rIns="72000" bIns="36000" anchor="ctr" anchorCtr="0">
            <a:noAutofit/>
          </a:bodyPr>
          <a:lstStyle/>
          <a:p>
            <a:pPr marL="0" lvl="0" indent="0" algn="l" rtl="0">
              <a:lnSpc>
                <a:spcPct val="85000"/>
              </a:lnSpc>
              <a:spcBef>
                <a:spcPts val="0"/>
              </a:spcBef>
              <a:spcAft>
                <a:spcPts val="0"/>
              </a:spcAft>
              <a:buClr>
                <a:schemeClr val="dk1"/>
              </a:buClr>
              <a:buSzPts val="1600"/>
              <a:buNone/>
            </a:pPr>
            <a:r>
              <a:rPr lang="es-ES"/>
              <a:t>ANÁLISIS DE REQUISITOS</a:t>
            </a:r>
            <a:endParaRPr/>
          </a:p>
        </p:txBody>
      </p:sp>
      <p:sp>
        <p:nvSpPr>
          <p:cNvPr id="131" name="Google Shape;131;p9"/>
          <p:cNvSpPr txBox="1">
            <a:spLocks noGrp="1"/>
          </p:cNvSpPr>
          <p:nvPr>
            <p:ph type="body" idx="4"/>
          </p:nvPr>
        </p:nvSpPr>
        <p:spPr>
          <a:xfrm>
            <a:off x="548211" y="1184002"/>
            <a:ext cx="4325629" cy="4096800"/>
          </a:xfrm>
          <a:prstGeom prst="rect">
            <a:avLst/>
          </a:prstGeom>
          <a:noFill/>
          <a:ln>
            <a:noFill/>
          </a:ln>
        </p:spPr>
        <p:txBody>
          <a:bodyPr spcFirstLastPara="1" wrap="square" lIns="91425" tIns="45700" rIns="91425" bIns="45700" anchor="t" anchorCtr="0">
            <a:noAutofit/>
          </a:bodyPr>
          <a:lstStyle/>
          <a:p>
            <a:pPr marL="266700" lvl="0" indent="-266700" algn="l" rtl="0">
              <a:spcBef>
                <a:spcPts val="0"/>
              </a:spcBef>
              <a:spcAft>
                <a:spcPts val="0"/>
              </a:spcAft>
              <a:buClr>
                <a:schemeClr val="dk1"/>
              </a:buClr>
              <a:buSzPts val="1200"/>
              <a:buChar char="❑"/>
            </a:pPr>
            <a:r>
              <a:rPr lang="es-ES"/>
              <a:t>En esta etapa, se analizan los datos elicitados, para convertirlos en requisitos claros, coherentes y accionables.</a:t>
            </a:r>
            <a:endParaRPr/>
          </a:p>
          <a:p>
            <a:pPr marL="266700" lvl="0" indent="-266700" algn="l" rtl="0">
              <a:spcBef>
                <a:spcPts val="1200"/>
              </a:spcBef>
              <a:spcAft>
                <a:spcPts val="0"/>
              </a:spcAft>
              <a:buClr>
                <a:schemeClr val="dk1"/>
              </a:buClr>
              <a:buSzPts val="1200"/>
              <a:buChar char="❑"/>
            </a:pPr>
            <a:r>
              <a:rPr lang="es-ES"/>
              <a:t>Pasos a seguir:  </a:t>
            </a:r>
            <a:endParaRPr/>
          </a:p>
          <a:p>
            <a:pPr marL="450851" lvl="1" indent="-185738" algn="l" rtl="0">
              <a:spcBef>
                <a:spcPts val="600"/>
              </a:spcBef>
              <a:spcAft>
                <a:spcPts val="0"/>
              </a:spcAft>
              <a:buClr>
                <a:schemeClr val="dk1"/>
              </a:buClr>
              <a:buSzPts val="1400"/>
              <a:buFont typeface="Calibri"/>
              <a:buAutoNum type="arabicPeriod"/>
            </a:pPr>
            <a:r>
              <a:rPr lang="es-ES" sz="1400"/>
              <a:t>Los requisitos se dividen en diferentes categorías.</a:t>
            </a:r>
            <a:endParaRPr/>
          </a:p>
          <a:p>
            <a:pPr marL="450851" lvl="1" indent="-185738" algn="l" rtl="0">
              <a:spcBef>
                <a:spcPts val="600"/>
              </a:spcBef>
              <a:spcAft>
                <a:spcPts val="0"/>
              </a:spcAft>
              <a:buClr>
                <a:schemeClr val="dk1"/>
              </a:buClr>
              <a:buSzPts val="1400"/>
              <a:buFont typeface="Calibri"/>
              <a:buAutoNum type="arabicPeriod"/>
            </a:pPr>
            <a:r>
              <a:rPr lang="es-ES" sz="1400"/>
              <a:t>Se eliminan o aclaran requisitos que sean ambiguos, vagos o contradictorios.</a:t>
            </a:r>
            <a:endParaRPr/>
          </a:p>
          <a:p>
            <a:pPr marL="450851" lvl="1" indent="-185738" algn="l" rtl="0">
              <a:spcBef>
                <a:spcPts val="600"/>
              </a:spcBef>
              <a:spcAft>
                <a:spcPts val="0"/>
              </a:spcAft>
              <a:buClr>
                <a:schemeClr val="dk1"/>
              </a:buClr>
              <a:buSzPts val="1400"/>
              <a:buFont typeface="Calibri"/>
              <a:buAutoNum type="arabicPeriod"/>
            </a:pPr>
            <a:r>
              <a:rPr lang="es-ES" sz="1400"/>
              <a:t>Se determina qué se debe implementar primero según las necesidades del negocio o los usuarios.</a:t>
            </a:r>
            <a:endParaRPr/>
          </a:p>
          <a:p>
            <a:pPr marL="450851" lvl="1" indent="-185738" algn="l" rtl="0">
              <a:spcBef>
                <a:spcPts val="600"/>
              </a:spcBef>
              <a:spcAft>
                <a:spcPts val="0"/>
              </a:spcAft>
              <a:buClr>
                <a:schemeClr val="dk1"/>
              </a:buClr>
              <a:buSzPts val="1400"/>
              <a:buFont typeface="Calibri"/>
              <a:buAutoNum type="arabicPeriod"/>
            </a:pPr>
            <a:r>
              <a:rPr lang="es-ES" sz="1400"/>
              <a:t>Revisar el conjunto de requisitos con los stakeholders para asegurarse de que se han entendido y registrado correctamente sus necesidades.</a:t>
            </a:r>
            <a:endParaRPr sz="1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4963</Words>
  <Application>Microsoft Office PowerPoint</Application>
  <PresentationFormat>Presentación en pantalla (16:10)</PresentationFormat>
  <Paragraphs>375</Paragraphs>
  <Slides>53</Slides>
  <Notes>53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53</vt:i4>
      </vt:variant>
    </vt:vector>
  </HeadingPairs>
  <TitlesOfParts>
    <vt:vector size="59" baseType="lpstr">
      <vt:lpstr>Calibri</vt:lpstr>
      <vt:lpstr>Noto Sans Symbols</vt:lpstr>
      <vt:lpstr>Delius</vt:lpstr>
      <vt:lpstr>Quattrocento Sans</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ISIL</dc:creator>
  <cp:lastModifiedBy>Christopher Pinedo</cp:lastModifiedBy>
  <cp:revision>1</cp:revision>
  <dcterms:created xsi:type="dcterms:W3CDTF">2016-10-06T14:52:02Z</dcterms:created>
  <dcterms:modified xsi:type="dcterms:W3CDTF">2024-11-14T18:13:10Z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